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1499" r:id="rId2"/>
    <p:sldId id="1511" r:id="rId3"/>
    <p:sldId id="1490" r:id="rId4"/>
    <p:sldId id="1497" r:id="rId5"/>
    <p:sldId id="1419" r:id="rId6"/>
    <p:sldId id="1486" r:id="rId7"/>
    <p:sldId id="1508" r:id="rId8"/>
    <p:sldId id="1398" r:id="rId9"/>
    <p:sldId id="1512" r:id="rId10"/>
    <p:sldId id="1509"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82489" autoAdjust="0"/>
  </p:normalViewPr>
  <p:slideViewPr>
    <p:cSldViewPr>
      <p:cViewPr varScale="1">
        <p:scale>
          <a:sx n="68" d="100"/>
          <a:sy n="68" d="100"/>
        </p:scale>
        <p:origin x="828" y="48"/>
      </p:cViewPr>
      <p:guideLst>
        <p:guide orient="horz" pos="2160"/>
        <p:guide pos="3840"/>
      </p:guideLst>
    </p:cSldViewPr>
  </p:slideViewPr>
  <p:notesTextViewPr>
    <p:cViewPr>
      <p:scale>
        <a:sx n="1" d="1"/>
        <a:sy n="1" d="1"/>
      </p:scale>
      <p:origin x="0" y="0"/>
    </p:cViewPr>
  </p:notesTextViewPr>
  <p:sorterViewPr>
    <p:cViewPr>
      <p:scale>
        <a:sx n="80" d="100"/>
        <a:sy n="80" d="100"/>
      </p:scale>
      <p:origin x="0" y="-14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1F54E84-2240-42C3-9C81-D6625E81A6E0}" type="datetimeFigureOut">
              <a:rPr lang="en-US" smtClean="0"/>
              <a:pPr/>
              <a:t>11/20/2020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324BEB9-96E1-4A69-9010-A8AF9DE1A77A}" type="slidenum">
              <a:rPr lang="en-US" smtClean="0"/>
              <a:pPr/>
              <a:t>‹#›</a:t>
            </a:fld>
            <a:endParaRPr lang="en-US" dirty="0"/>
          </a:p>
        </p:txBody>
      </p:sp>
    </p:spTree>
    <p:extLst>
      <p:ext uri="{BB962C8B-B14F-4D97-AF65-F5344CB8AC3E}">
        <p14:creationId xmlns:p14="http://schemas.microsoft.com/office/powerpoint/2010/main" val="98094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99100E9-B071-48CC-8B40-E1A6CB75F6DE}" type="datetimeFigureOut">
              <a:rPr lang="en-US" smtClean="0"/>
              <a:pPr/>
              <a:t>11/20/2020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593942-36B1-40C6-9585-35C63E6D548F}" type="slidenum">
              <a:rPr lang="en-US" smtClean="0"/>
              <a:pPr/>
              <a:t>‹#›</a:t>
            </a:fld>
            <a:endParaRPr lang="en-US" dirty="0"/>
          </a:p>
        </p:txBody>
      </p:sp>
    </p:spTree>
    <p:extLst>
      <p:ext uri="{BB962C8B-B14F-4D97-AF65-F5344CB8AC3E}">
        <p14:creationId xmlns:p14="http://schemas.microsoft.com/office/powerpoint/2010/main" val="342341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93942-36B1-40C6-9585-35C63E6D548F}" type="slidenum">
              <a:rPr lang="en-US" smtClean="0"/>
              <a:pPr/>
              <a:t>1</a:t>
            </a:fld>
            <a:endParaRPr lang="en-US" dirty="0"/>
          </a:p>
        </p:txBody>
      </p:sp>
    </p:spTree>
    <p:extLst>
      <p:ext uri="{BB962C8B-B14F-4D97-AF65-F5344CB8AC3E}">
        <p14:creationId xmlns:p14="http://schemas.microsoft.com/office/powerpoint/2010/main" val="5534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some time on this slide….there’s  a lot of information that helps understand what we are trying to do with EPIC 2.0. </a:t>
            </a:r>
          </a:p>
          <a:p>
            <a:r>
              <a:rPr lang="en-US" dirty="0"/>
              <a:t>We lost a significant</a:t>
            </a:r>
            <a:r>
              <a:rPr lang="en-US" baseline="0" dirty="0"/>
              <a:t> amount of the effect of EPIC on survival over the measurement period (36 months). </a:t>
            </a:r>
          </a:p>
          <a:p>
            <a:r>
              <a:rPr lang="en-US" baseline="0" dirty="0"/>
              <a:t>Please keep the possibility of TBI in your mind on all trauma patients, and provide EPIC care to all trauma patients if TBI is even a possibility</a:t>
            </a:r>
          </a:p>
          <a:p>
            <a:r>
              <a:rPr lang="en-US" baseline="0" dirty="0"/>
              <a:t>It you think TBI is possible, consider announcing it to your team: “I think this might be a TBI” or “Remember to give EPIC care to this patient” or something similar</a:t>
            </a:r>
          </a:p>
          <a:p>
            <a:endParaRPr lang="en-US" dirty="0"/>
          </a:p>
        </p:txBody>
      </p:sp>
      <p:sp>
        <p:nvSpPr>
          <p:cNvPr id="4" name="Slide Number Placeholder 3"/>
          <p:cNvSpPr>
            <a:spLocks noGrp="1"/>
          </p:cNvSpPr>
          <p:nvPr>
            <p:ph type="sldNum" sz="quarter" idx="10"/>
          </p:nvPr>
        </p:nvSpPr>
        <p:spPr/>
        <p:txBody>
          <a:bodyPr/>
          <a:lstStyle/>
          <a:p>
            <a:fld id="{52593942-36B1-40C6-9585-35C63E6D548F}" type="slidenum">
              <a:rPr lang="en-US" smtClean="0"/>
              <a:pPr/>
              <a:t>2</a:t>
            </a:fld>
            <a:endParaRPr lang="en-US" dirty="0"/>
          </a:p>
        </p:txBody>
      </p:sp>
    </p:spTree>
    <p:extLst>
      <p:ext uri="{BB962C8B-B14F-4D97-AF65-F5344CB8AC3E}">
        <p14:creationId xmlns:p14="http://schemas.microsoft.com/office/powerpoint/2010/main" val="23916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248C2-51CB-47EC-8B1D-21707AD34B94}" type="slidenum">
              <a:rPr lang="en-US"/>
              <a:pPr/>
              <a:t>3</a:t>
            </a:fld>
            <a:endParaRPr lang="en-US" dirty="0"/>
          </a:p>
        </p:txBody>
      </p:sp>
      <p:sp>
        <p:nvSpPr>
          <p:cNvPr id="45058" name="Rectangle 2"/>
          <p:cNvSpPr>
            <a:spLocks noGrp="1" noRot="1" noChangeAspect="1" noChangeArrowheads="1" noTextEdit="1"/>
          </p:cNvSpPr>
          <p:nvPr>
            <p:ph type="sldImg"/>
          </p:nvPr>
        </p:nvSpPr>
        <p:spPr>
          <a:ln/>
        </p:spPr>
      </p:sp>
      <p:sp>
        <p:nvSpPr>
          <p:cNvPr id="45060" name="Text Box 4"/>
          <p:cNvSpPr txBox="1">
            <a:spLocks noGrp="1" noChangeArrowheads="1"/>
          </p:cNvSpPr>
          <p:nvPr>
            <p:ph type="body" idx="1"/>
          </p:nvPr>
        </p:nvSpPr>
        <p:spPr>
          <a:noFill/>
          <a:ln/>
        </p:spPr>
        <p:txBody>
          <a:bodyPr/>
          <a:lstStyle/>
          <a:p>
            <a:r>
              <a:rPr lang="en-US" sz="2400" dirty="0">
                <a:solidFill>
                  <a:schemeClr val="tx1"/>
                </a:solidFill>
              </a:rPr>
              <a:t>TBI outcomes</a:t>
            </a:r>
            <a:r>
              <a:rPr lang="en-US" sz="2400" baseline="0" dirty="0">
                <a:solidFill>
                  <a:schemeClr val="tx1"/>
                </a:solidFill>
              </a:rPr>
              <a:t> worsen with age. An older person with a ground level fall and minor obvious head trauma (like a small head abrasion) is still a higher risk patient</a:t>
            </a:r>
          </a:p>
          <a:p>
            <a:r>
              <a:rPr lang="en-US" sz="2400" baseline="0" dirty="0">
                <a:solidFill>
                  <a:schemeClr val="tx1"/>
                </a:solidFill>
              </a:rPr>
              <a:t>Same with blood thinners (</a:t>
            </a:r>
            <a:r>
              <a:rPr lang="en-US" sz="2400" baseline="0" dirty="0" err="1">
                <a:solidFill>
                  <a:schemeClr val="tx1"/>
                </a:solidFill>
              </a:rPr>
              <a:t>Eliquis</a:t>
            </a:r>
            <a:r>
              <a:rPr lang="en-US" sz="2400" baseline="0" dirty="0">
                <a:solidFill>
                  <a:schemeClr val="tx1"/>
                </a:solidFill>
              </a:rPr>
              <a:t>, Coumadin, </a:t>
            </a:r>
            <a:r>
              <a:rPr lang="en-US" sz="2400" baseline="0" dirty="0" err="1">
                <a:solidFill>
                  <a:schemeClr val="tx1"/>
                </a:solidFill>
              </a:rPr>
              <a:t>etc</a:t>
            </a:r>
            <a:r>
              <a:rPr lang="en-US" sz="2400" baseline="0" dirty="0">
                <a:solidFill>
                  <a:schemeClr val="tx1"/>
                </a:solidFill>
              </a:rPr>
              <a:t>). </a:t>
            </a:r>
            <a:endParaRPr lang="en-US" sz="2400" dirty="0">
              <a:solidFill>
                <a:schemeClr val="tx1"/>
              </a:solidFill>
            </a:endParaRPr>
          </a:p>
          <a:p>
            <a:r>
              <a:rPr lang="en-US" sz="2400" dirty="0">
                <a:solidFill>
                  <a:schemeClr val="tx1"/>
                </a:solidFill>
              </a:rPr>
              <a:t>Repetitive</a:t>
            </a:r>
            <a:r>
              <a:rPr lang="en-US" sz="2400" baseline="0" dirty="0">
                <a:solidFill>
                  <a:schemeClr val="tx1"/>
                </a:solidFill>
              </a:rPr>
              <a:t> questioning (or perseveration) is indicative of a TBI until proven otherwise. </a:t>
            </a:r>
          </a:p>
          <a:p>
            <a:r>
              <a:rPr lang="en-US" sz="2400" baseline="0" dirty="0">
                <a:solidFill>
                  <a:schemeClr val="tx1"/>
                </a:solidFill>
              </a:rPr>
              <a:t>Remember, seizure patients can sustain TBI with or independent of a seizure.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rPr>
              <a:t>GCS measures changes in level of consciousness, but is not designed or able to predict or determine TBI. </a:t>
            </a:r>
          </a:p>
          <a:p>
            <a:endParaRPr lang="en-US" sz="2400" baseline="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323236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248C2-51CB-47EC-8B1D-21707AD34B94}" type="slidenum">
              <a:rPr lang="en-US"/>
              <a:pPr/>
              <a:t>4</a:t>
            </a:fld>
            <a:endParaRPr lang="en-US" dirty="0"/>
          </a:p>
        </p:txBody>
      </p:sp>
      <p:sp>
        <p:nvSpPr>
          <p:cNvPr id="45058" name="Rectangle 2"/>
          <p:cNvSpPr>
            <a:spLocks noGrp="1" noRot="1" noChangeAspect="1" noChangeArrowheads="1" noTextEdit="1"/>
          </p:cNvSpPr>
          <p:nvPr>
            <p:ph type="sldImg"/>
          </p:nvPr>
        </p:nvSpPr>
        <p:spPr>
          <a:ln/>
        </p:spPr>
      </p:sp>
      <p:sp>
        <p:nvSpPr>
          <p:cNvPr id="45060" name="Text Box 4"/>
          <p:cNvSpPr txBox="1">
            <a:spLocks noGrp="1" noChangeArrowheads="1"/>
          </p:cNvSpPr>
          <p:nvPr>
            <p:ph type="body" idx="1"/>
          </p:nvPr>
        </p:nvSpPr>
        <p:spPr>
          <a:noFill/>
          <a:ln/>
        </p:spPr>
        <p:txBody>
          <a:bodyPr/>
          <a:lstStyle/>
          <a:p>
            <a:r>
              <a:rPr lang="en-US" sz="2400" dirty="0">
                <a:solidFill>
                  <a:schemeClr val="tx1"/>
                </a:solidFill>
              </a:rPr>
              <a:t>Extrication,</a:t>
            </a:r>
            <a:r>
              <a:rPr lang="en-US" sz="2400" baseline="0" dirty="0">
                <a:solidFill>
                  <a:schemeClr val="tx1"/>
                </a:solidFill>
              </a:rPr>
              <a:t> even when tools are not needed (getting a patient out of a back bedroom/bathroom, or out from behind the shrubs after an assault), often takes longer than expected. So does intubation. Get oxygen on immediately to increase oxygen levels early and prevent hypoxia during care. </a:t>
            </a:r>
            <a:endParaRPr lang="en-US" sz="2400" dirty="0">
              <a:solidFill>
                <a:schemeClr val="tx1"/>
              </a:solidFill>
            </a:endParaRPr>
          </a:p>
        </p:txBody>
      </p:sp>
    </p:spTree>
    <p:extLst>
      <p:ext uri="{BB962C8B-B14F-4D97-AF65-F5344CB8AC3E}">
        <p14:creationId xmlns:p14="http://schemas.microsoft.com/office/powerpoint/2010/main" val="315519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248C2-51CB-47EC-8B1D-21707AD34B94}" type="slidenum">
              <a:rPr lang="en-US"/>
              <a:pPr/>
              <a:t>5</a:t>
            </a:fld>
            <a:endParaRPr lang="en-US" dirty="0"/>
          </a:p>
        </p:txBody>
      </p:sp>
      <p:sp>
        <p:nvSpPr>
          <p:cNvPr id="45058" name="Rectangle 2"/>
          <p:cNvSpPr>
            <a:spLocks noGrp="1" noRot="1" noChangeAspect="1" noChangeArrowheads="1" noTextEdit="1"/>
          </p:cNvSpPr>
          <p:nvPr>
            <p:ph type="sldImg"/>
          </p:nvPr>
        </p:nvSpPr>
        <p:spPr>
          <a:ln/>
        </p:spPr>
      </p:sp>
      <p:sp>
        <p:nvSpPr>
          <p:cNvPr id="45060" name="Text Box 4"/>
          <p:cNvSpPr txBox="1">
            <a:spLocks noGrp="1" noChangeArrowheads="1"/>
          </p:cNvSpPr>
          <p:nvPr>
            <p:ph type="body" idx="1"/>
          </p:nvPr>
        </p:nvSpPr>
        <p:spPr>
          <a:noFill/>
          <a:ln/>
        </p:spPr>
        <p:txBody>
          <a:bodyPr/>
          <a:lstStyle/>
          <a:p>
            <a:r>
              <a:rPr lang="en-US" sz="2400" dirty="0">
                <a:solidFill>
                  <a:schemeClr val="tx1"/>
                </a:solidFill>
              </a:rPr>
              <a:t>Always </a:t>
            </a:r>
            <a:r>
              <a:rPr lang="en-US" sz="2400" dirty="0" err="1">
                <a:solidFill>
                  <a:schemeClr val="tx1"/>
                </a:solidFill>
              </a:rPr>
              <a:t>preoxygenate</a:t>
            </a:r>
            <a:r>
              <a:rPr lang="en-US" sz="2400" baseline="0" dirty="0">
                <a:solidFill>
                  <a:schemeClr val="tx1"/>
                </a:solidFill>
              </a:rPr>
              <a:t> for the next crisis. Hypoxia worsens survival and outcomes in TBI. </a:t>
            </a:r>
          </a:p>
          <a:p>
            <a:r>
              <a:rPr lang="en-US" sz="2400" baseline="0" dirty="0">
                <a:solidFill>
                  <a:schemeClr val="tx1"/>
                </a:solidFill>
              </a:rPr>
              <a:t>Average EMS interval during EPIC was 26 minutes.</a:t>
            </a:r>
          </a:p>
          <a:p>
            <a:r>
              <a:rPr lang="en-US" sz="2400" baseline="0" dirty="0">
                <a:solidFill>
                  <a:schemeClr val="tx1"/>
                </a:solidFill>
              </a:rPr>
              <a:t>No one has ever shown that </a:t>
            </a:r>
            <a:r>
              <a:rPr lang="en-US" sz="2400" baseline="0" dirty="0" err="1">
                <a:solidFill>
                  <a:schemeClr val="tx1"/>
                </a:solidFill>
              </a:rPr>
              <a:t>hyperoxygenation</a:t>
            </a:r>
            <a:r>
              <a:rPr lang="en-US" sz="2400" baseline="0" dirty="0">
                <a:solidFill>
                  <a:schemeClr val="tx1"/>
                </a:solidFill>
              </a:rPr>
              <a:t> during EMS care causes problems.  </a:t>
            </a:r>
          </a:p>
          <a:p>
            <a:r>
              <a:rPr lang="en-US" sz="2400" baseline="0" dirty="0">
                <a:solidFill>
                  <a:schemeClr val="tx1"/>
                </a:solidFill>
              </a:rPr>
              <a:t>Long transport times or risk of aspiration are reasons to consider ETI or SGA placement, but ETI or SGA make other risks (hypoxia during the attempt, hypotension if drugs are given, and especially hyperventilation) more likely.</a:t>
            </a:r>
          </a:p>
          <a:p>
            <a:r>
              <a:rPr lang="en-US" sz="2400" baseline="0" dirty="0">
                <a:solidFill>
                  <a:schemeClr val="tx1"/>
                </a:solidFill>
              </a:rPr>
              <a:t>Oxygen saturation is a lagging indicator…meaning that by the time you see it, the patient is already hypoxic and will remain hypoxic for some time (often a minute or more). When intubating, have someone watch the SPO2, and stop the attempt when SPO2 is 92 or greater. </a:t>
            </a:r>
          </a:p>
          <a:p>
            <a:r>
              <a:rPr lang="en-US" sz="2400" baseline="0" dirty="0" err="1">
                <a:solidFill>
                  <a:schemeClr val="tx1"/>
                </a:solidFill>
              </a:rPr>
              <a:t>Preoxygenation</a:t>
            </a:r>
            <a:r>
              <a:rPr lang="en-US" sz="2400" baseline="0" dirty="0">
                <a:solidFill>
                  <a:schemeClr val="tx1"/>
                </a:solidFill>
              </a:rPr>
              <a:t> will often extend the time that intubation can be attempted by loading lots of oxygen into the bloodstream. </a:t>
            </a:r>
            <a:endParaRPr lang="en-US" sz="2400" dirty="0">
              <a:solidFill>
                <a:schemeClr val="tx1"/>
              </a:solidFill>
            </a:endParaRPr>
          </a:p>
        </p:txBody>
      </p:sp>
    </p:spTree>
    <p:extLst>
      <p:ext uri="{BB962C8B-B14F-4D97-AF65-F5344CB8AC3E}">
        <p14:creationId xmlns:p14="http://schemas.microsoft.com/office/powerpoint/2010/main" val="173424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248C2-51CB-47EC-8B1D-21707AD34B94}" type="slidenum">
              <a:rPr lang="en-US"/>
              <a:pPr/>
              <a:t>6</a:t>
            </a:fld>
            <a:endParaRPr lang="en-US" dirty="0"/>
          </a:p>
        </p:txBody>
      </p:sp>
      <p:sp>
        <p:nvSpPr>
          <p:cNvPr id="45058" name="Rectangle 2"/>
          <p:cNvSpPr>
            <a:spLocks noGrp="1" noRot="1" noChangeAspect="1" noChangeArrowheads="1" noTextEdit="1"/>
          </p:cNvSpPr>
          <p:nvPr>
            <p:ph type="sldImg"/>
          </p:nvPr>
        </p:nvSpPr>
        <p:spPr>
          <a:ln/>
        </p:spPr>
      </p:sp>
      <p:sp>
        <p:nvSpPr>
          <p:cNvPr id="45060" name="Text Box 4"/>
          <p:cNvSpPr txBox="1">
            <a:spLocks noGrp="1" noChangeArrowheads="1"/>
          </p:cNvSpPr>
          <p:nvPr>
            <p:ph type="body" idx="1"/>
          </p:nvPr>
        </p:nvSpPr>
        <p:spPr>
          <a:noFill/>
          <a:ln/>
        </p:spPr>
        <p:txBody>
          <a:bodyPr/>
          <a:lstStyle/>
          <a:p>
            <a:r>
              <a:rPr lang="en-US" sz="2400" dirty="0">
                <a:solidFill>
                  <a:schemeClr val="tx1"/>
                </a:solidFill>
              </a:rPr>
              <a:t>Hyperventilation</a:t>
            </a:r>
            <a:r>
              <a:rPr lang="en-US" sz="2400" baseline="0" dirty="0">
                <a:solidFill>
                  <a:schemeClr val="tx1"/>
                </a:solidFill>
              </a:rPr>
              <a:t> is incredibly easy to do, even when you are aware that it is a risk. Always monitor the ventilator EMT and ETCO2 to avoid ever hyperventilating a patient. </a:t>
            </a:r>
          </a:p>
          <a:p>
            <a:r>
              <a:rPr lang="en-US" sz="2400" baseline="0" dirty="0">
                <a:solidFill>
                  <a:schemeClr val="tx1"/>
                </a:solidFill>
              </a:rPr>
              <a:t>Advanced airways make it easy to hyperventilate. If sedatives or RSI is used in intubation, hypotension is also a significant risk</a:t>
            </a:r>
            <a:endParaRPr lang="en-US" sz="2400" dirty="0">
              <a:solidFill>
                <a:schemeClr val="tx1"/>
              </a:solidFill>
            </a:endParaRPr>
          </a:p>
        </p:txBody>
      </p:sp>
    </p:spTree>
    <p:extLst>
      <p:ext uri="{BB962C8B-B14F-4D97-AF65-F5344CB8AC3E}">
        <p14:creationId xmlns:p14="http://schemas.microsoft.com/office/powerpoint/2010/main" val="320590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248C2-51CB-47EC-8B1D-21707AD34B94}" type="slidenum">
              <a:rPr lang="en-US"/>
              <a:pPr/>
              <a:t>7</a:t>
            </a:fld>
            <a:endParaRPr lang="en-US" dirty="0"/>
          </a:p>
        </p:txBody>
      </p:sp>
      <p:sp>
        <p:nvSpPr>
          <p:cNvPr id="45058" name="Rectangle 2"/>
          <p:cNvSpPr>
            <a:spLocks noGrp="1" noRot="1" noChangeAspect="1" noChangeArrowheads="1" noTextEdit="1"/>
          </p:cNvSpPr>
          <p:nvPr>
            <p:ph type="sldImg"/>
          </p:nvPr>
        </p:nvSpPr>
        <p:spPr>
          <a:ln/>
        </p:spPr>
      </p:sp>
      <p:sp>
        <p:nvSpPr>
          <p:cNvPr id="45060" name="Text Box 4"/>
          <p:cNvSpPr txBox="1">
            <a:spLocks noGrp="1" noChangeArrowheads="1"/>
          </p:cNvSpPr>
          <p:nvPr>
            <p:ph type="body" idx="1"/>
          </p:nvPr>
        </p:nvSpPr>
        <p:spPr>
          <a:noFill/>
          <a:ln/>
        </p:spPr>
        <p:txBody>
          <a:bodyPr/>
          <a:lstStyle/>
          <a:p>
            <a:r>
              <a:rPr lang="en-US" sz="2400" dirty="0">
                <a:solidFill>
                  <a:schemeClr val="tx1"/>
                </a:solidFill>
              </a:rPr>
              <a:t>These</a:t>
            </a:r>
            <a:r>
              <a:rPr lang="en-US" sz="2400" baseline="0" dirty="0">
                <a:solidFill>
                  <a:schemeClr val="tx1"/>
                </a:solidFill>
              </a:rPr>
              <a:t> BP values (70 in infant, 80 in age 5, and 90 in age 10) are the basement….always keep the BP above these levels</a:t>
            </a:r>
            <a:endParaRPr lang="en-US" sz="2400" dirty="0">
              <a:solidFill>
                <a:schemeClr val="tx1"/>
              </a:solidFill>
            </a:endParaRPr>
          </a:p>
        </p:txBody>
      </p:sp>
    </p:spTree>
    <p:extLst>
      <p:ext uri="{BB962C8B-B14F-4D97-AF65-F5344CB8AC3E}">
        <p14:creationId xmlns:p14="http://schemas.microsoft.com/office/powerpoint/2010/main" val="358006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TBI scenarios. Practice ventilating</a:t>
            </a:r>
            <a:r>
              <a:rPr lang="en-US" baseline="0" dirty="0"/>
              <a:t> while someone is monitoring your rate with a watch. This is an important skill</a:t>
            </a:r>
          </a:p>
          <a:p>
            <a:r>
              <a:rPr lang="en-US" baseline="0" dirty="0"/>
              <a:t>It’s easy to get distracted by the next shiny thing (</a:t>
            </a:r>
            <a:r>
              <a:rPr lang="en-US" baseline="0" dirty="0" err="1"/>
              <a:t>covid</a:t>
            </a:r>
            <a:r>
              <a:rPr lang="en-US" baseline="0" dirty="0"/>
              <a:t>! Ebola! Stop the Bleed!). </a:t>
            </a:r>
          </a:p>
          <a:p>
            <a:r>
              <a:rPr lang="en-US" baseline="0" dirty="0"/>
              <a:t>Remember the basics of </a:t>
            </a:r>
            <a:r>
              <a:rPr lang="en-US" baseline="0"/>
              <a:t>good EPIC care </a:t>
            </a:r>
            <a:r>
              <a:rPr lang="en-US" baseline="0" dirty="0"/>
              <a:t>on all trauma patients as you incorporate these new concepts, diseases and treatments. </a:t>
            </a:r>
            <a:endParaRPr lang="en-US" dirty="0"/>
          </a:p>
        </p:txBody>
      </p:sp>
      <p:sp>
        <p:nvSpPr>
          <p:cNvPr id="4" name="Slide Number Placeholder 3"/>
          <p:cNvSpPr>
            <a:spLocks noGrp="1"/>
          </p:cNvSpPr>
          <p:nvPr>
            <p:ph type="sldNum" sz="quarter" idx="10"/>
          </p:nvPr>
        </p:nvSpPr>
        <p:spPr/>
        <p:txBody>
          <a:bodyPr/>
          <a:lstStyle/>
          <a:p>
            <a:fld id="{52593942-36B1-40C6-9585-35C63E6D548F}" type="slidenum">
              <a:rPr lang="en-US" smtClean="0"/>
              <a:pPr/>
              <a:t>8</a:t>
            </a:fld>
            <a:endParaRPr lang="en-US" dirty="0"/>
          </a:p>
        </p:txBody>
      </p:sp>
    </p:spTree>
    <p:extLst>
      <p:ext uri="{BB962C8B-B14F-4D97-AF65-F5344CB8AC3E}">
        <p14:creationId xmlns:p14="http://schemas.microsoft.com/office/powerpoint/2010/main" val="3557406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5"/>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1"/>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86EC96F-A70A-45B7-B3FB-DAE5B6475B7F}" type="datetimeFigureOut">
              <a:rPr lang="en-US" smtClean="0"/>
              <a:pPr/>
              <a:t>11/20/2020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AC5C75D-85E1-4293-86FF-2C3A86A5F4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6EC96F-A70A-45B7-B3FB-DAE5B6475B7F}"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C5C75D-85E1-4293-86FF-2C3A86A5F4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7" y="274644"/>
            <a:ext cx="236996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6EC96F-A70A-45B7-B3FB-DAE5B6475B7F}"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C5C75D-85E1-4293-86FF-2C3A86A5F4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6EC96F-A70A-45B7-B3FB-DAE5B6475B7F}"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C5C75D-85E1-4293-86FF-2C3A86A5F464}"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86EC96F-A70A-45B7-B3FB-DAE5B6475B7F}" type="datetimeFigureOut">
              <a:rPr lang="en-US" smtClean="0"/>
              <a:pPr/>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C5C75D-85E1-4293-86FF-2C3A86A5F464}"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86EC96F-A70A-45B7-B3FB-DAE5B6475B7F}"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C5C75D-85E1-4293-86FF-2C3A86A5F464}"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4"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4"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4" y="1444296"/>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3" y="1444296"/>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86EC96F-A70A-45B7-B3FB-DAE5B6475B7F}" type="datetimeFigureOut">
              <a:rPr lang="en-US" smtClean="0"/>
              <a:pPr/>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C5C75D-85E1-4293-86FF-2C3A86A5F4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6EC96F-A70A-45B7-B3FB-DAE5B6475B7F}" type="datetimeFigureOut">
              <a:rPr lang="en-US" smtClean="0"/>
              <a:pPr/>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C5C75D-85E1-4293-86FF-2C3A86A5F464}"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EC96F-A70A-45B7-B3FB-DAE5B6475B7F}" type="datetimeFigureOut">
              <a:rPr lang="en-US" smtClean="0"/>
              <a:pPr/>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C5C75D-85E1-4293-86FF-2C3A86A5F4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786EC96F-A70A-45B7-B3FB-DAE5B6475B7F}" type="datetimeFigureOut">
              <a:rPr lang="en-US" smtClean="0"/>
              <a:pPr/>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C5C75D-85E1-4293-86FF-2C3A86A5F4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4"/>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786EC96F-A70A-45B7-B3FB-DAE5B6475B7F}" type="datetimeFigureOut">
              <a:rPr lang="en-US" smtClean="0"/>
              <a:pPr/>
              <a:t>11/20/2020</a:t>
            </a:fld>
            <a:endParaRPr lang="en-US" dirty="0"/>
          </a:p>
        </p:txBody>
      </p:sp>
      <p:sp>
        <p:nvSpPr>
          <p:cNvPr id="6" name="Footer Placeholder 5"/>
          <p:cNvSpPr>
            <a:spLocks noGrp="1"/>
          </p:cNvSpPr>
          <p:nvPr>
            <p:ph type="ftr" sz="quarter" idx="11"/>
          </p:nvPr>
        </p:nvSpPr>
        <p:spPr>
          <a:xfrm>
            <a:off x="5840102" y="6407948"/>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AC5C75D-85E1-4293-86FF-2C3A86A5F464}" type="slidenum">
              <a:rPr lang="en-US" smtClean="0"/>
              <a:pPr/>
              <a:t>‹#›</a:t>
            </a:fld>
            <a:endParaRPr lang="en-US" dirty="0"/>
          </a:p>
        </p:txBody>
      </p:sp>
      <p:sp>
        <p:nvSpPr>
          <p:cNvPr id="2" name="Title 1"/>
          <p:cNvSpPr>
            <a:spLocks noGrp="1"/>
          </p:cNvSpPr>
          <p:nvPr>
            <p:ph type="title"/>
          </p:nvPr>
        </p:nvSpPr>
        <p:spPr>
          <a:xfrm>
            <a:off x="304800" y="4865124"/>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8"/>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7" y="5791254"/>
            <a:ext cx="4536420"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4"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8"/>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7" y="5791254"/>
            <a:ext cx="4536420"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4"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2"/>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786EC96F-A70A-45B7-B3FB-DAE5B6475B7F}" type="datetimeFigureOut">
              <a:rPr lang="en-US" smtClean="0"/>
              <a:pPr/>
              <a:t>11/20/2020</a:t>
            </a:fld>
            <a:endParaRPr lang="en-US" dirty="0"/>
          </a:p>
        </p:txBody>
      </p:sp>
      <p:sp>
        <p:nvSpPr>
          <p:cNvPr id="22" name="Footer Placeholder 21"/>
          <p:cNvSpPr>
            <a:spLocks noGrp="1"/>
          </p:cNvSpPr>
          <p:nvPr>
            <p:ph type="ftr" sz="quarter" idx="3"/>
          </p:nvPr>
        </p:nvSpPr>
        <p:spPr>
          <a:xfrm>
            <a:off x="5840102" y="6407948"/>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8"/>
            <a:ext cx="487680" cy="365125"/>
          </a:xfrm>
          <a:prstGeom prst="rect">
            <a:avLst/>
          </a:prstGeom>
        </p:spPr>
        <p:txBody>
          <a:bodyPr vert="horz" anchor="b"/>
          <a:lstStyle>
            <a:lvl1pPr algn="r" eaLnBrk="1" latinLnBrk="0" hangingPunct="1">
              <a:defRPr kumimoji="0" sz="1000" b="0">
                <a:solidFill>
                  <a:schemeClr val="tx1"/>
                </a:solidFill>
              </a:defRPr>
            </a:lvl1pPr>
            <a:extLst/>
          </a:lstStyle>
          <a:p>
            <a:fld id="{AAC5C75D-85E1-4293-86FF-2C3A86A5F4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jpeg"/><Relationship Id="rId3" Type="http://schemas.openxmlformats.org/officeDocument/2006/relationships/image" Target="../media/image6.jpg"/><Relationship Id="rId7" Type="http://schemas.openxmlformats.org/officeDocument/2006/relationships/image" Target="../media/image9.png"/><Relationship Id="rId12"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2.jpeg"/><Relationship Id="rId5" Type="http://schemas.openxmlformats.org/officeDocument/2006/relationships/image" Target="../media/image8.png"/><Relationship Id="rId10"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hyperlink" Target="http://www.bing.com/images/search?q=No+sign&amp;view=detail&amp;id=8A016BDFA4C79D6A4D0D13751BBEC528EBB03C8F&amp;first=0&amp;qpvt=No+sign&amp;FORM=IDFRIR" TargetMode="External"/><Relationship Id="rId1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pic.arizona.edu/"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4234" y="336161"/>
            <a:ext cx="8593401" cy="1470025"/>
          </a:xfrm>
        </p:spPr>
        <p:txBody>
          <a:bodyPr>
            <a:normAutofit fontScale="90000"/>
          </a:bodyPr>
          <a:lstStyle/>
          <a:p>
            <a:pPr algn="ctr"/>
            <a:r>
              <a:rPr lang="en-US" sz="5400" u="sng" dirty="0"/>
              <a:t>EPIC 2.0 in 10 minutes</a:t>
            </a:r>
            <a:r>
              <a:rPr lang="en-US" dirty="0"/>
              <a:t/>
            </a:r>
            <a:br>
              <a:rPr lang="en-US" dirty="0"/>
            </a:br>
            <a:r>
              <a:rPr lang="en-US" sz="3556" dirty="0"/>
              <a:t>Prehospital Excellence in Management of Traumatic Brain Injury</a:t>
            </a:r>
          </a:p>
        </p:txBody>
      </p:sp>
      <p:pic>
        <p:nvPicPr>
          <p:cNvPr id="6" name="Picture 1" descr="C:\Users\dspaite\Desktop\Documents\Dan\Work\Research\EPIC-Adults\Media, Articles, Logos, Summaries, Info Sheets, Etc\EPIC Logo\EPIC-TBI_logo.jpg"/>
          <p:cNvPicPr>
            <a:picLocks noChangeAspect="1" noChangeArrowheads="1"/>
          </p:cNvPicPr>
          <p:nvPr/>
        </p:nvPicPr>
        <p:blipFill>
          <a:blip r:embed="rId4" cstate="print"/>
          <a:srcRect/>
          <a:stretch>
            <a:fillRect/>
          </a:stretch>
        </p:blipFill>
        <p:spPr bwMode="auto">
          <a:xfrm>
            <a:off x="4387208" y="2144701"/>
            <a:ext cx="3407451" cy="3030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9142552" y="6019800"/>
            <a:ext cx="2490166" cy="646331"/>
          </a:xfrm>
          <a:prstGeom prst="rect">
            <a:avLst/>
          </a:prstGeom>
          <a:noFill/>
        </p:spPr>
        <p:txBody>
          <a:bodyPr wrap="square" rtlCol="0">
            <a:spAutoFit/>
          </a:bodyPr>
          <a:lstStyle/>
          <a:p>
            <a:r>
              <a:rPr lang="en-US" dirty="0"/>
              <a:t>EPIC Refresher v2.0  11/20/2020</a:t>
            </a:r>
          </a:p>
        </p:txBody>
      </p:sp>
      <p:pic>
        <p:nvPicPr>
          <p:cNvPr id="10" name="Picture 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20835" y="1472802"/>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C:\Users\dspaite\Desktop\Documents\Dan\Work\UA Logo-Block-Verticle.png"/>
          <p:cNvPicPr>
            <a:picLocks noChangeAspect="1" noChangeArrowheads="1"/>
          </p:cNvPicPr>
          <p:nvPr/>
        </p:nvPicPr>
        <p:blipFill>
          <a:blip r:embed="rId6" cstate="print"/>
          <a:srcRect/>
          <a:stretch>
            <a:fillRect/>
          </a:stretch>
        </p:blipFill>
        <p:spPr bwMode="auto">
          <a:xfrm>
            <a:off x="1889971" y="1482456"/>
            <a:ext cx="1283100" cy="1324490"/>
          </a:xfrm>
          <a:prstGeom prst="rect">
            <a:avLst/>
          </a:prstGeom>
          <a:noFill/>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5263" y="3505200"/>
            <a:ext cx="2012515" cy="1251803"/>
          </a:xfrm>
          <a:prstGeom prst="rect">
            <a:avLst/>
          </a:prstGeom>
        </p:spPr>
      </p:pic>
    </p:spTree>
    <p:custDataLst>
      <p:tags r:id="rId1"/>
    </p:custDataLst>
    <p:extLst>
      <p:ext uri="{BB962C8B-B14F-4D97-AF65-F5344CB8AC3E}">
        <p14:creationId xmlns:p14="http://schemas.microsoft.com/office/powerpoint/2010/main" val="308359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15808"/>
            <a:ext cx="8915400" cy="856948"/>
          </a:xfrm>
        </p:spPr>
        <p:txBody>
          <a:bodyPr>
            <a:noAutofit/>
          </a:bodyPr>
          <a:lstStyle/>
          <a:p>
            <a:pPr algn="ctr"/>
            <a:r>
              <a:rPr lang="en-US" sz="4000" dirty="0">
                <a:solidFill>
                  <a:srgbClr val="3333FF"/>
                </a:solidFill>
                <a:effectLst/>
                <a:latin typeface="Arial" panose="020B0604020202020204" pitchFamily="34" charset="0"/>
                <a:cs typeface="Arial" panose="020B0604020202020204" pitchFamily="34" charset="0"/>
              </a:rPr>
              <a:t>Special thanks to the </a:t>
            </a:r>
            <a:br>
              <a:rPr lang="en-US" sz="4000" dirty="0">
                <a:solidFill>
                  <a:srgbClr val="3333FF"/>
                </a:solidFill>
                <a:effectLst/>
                <a:latin typeface="Arial" panose="020B0604020202020204" pitchFamily="34" charset="0"/>
                <a:cs typeface="Arial" panose="020B0604020202020204" pitchFamily="34" charset="0"/>
              </a:rPr>
            </a:br>
            <a:r>
              <a:rPr lang="en-US" sz="4000" dirty="0">
                <a:solidFill>
                  <a:srgbClr val="3333FF"/>
                </a:solidFill>
                <a:effectLst/>
                <a:latin typeface="Arial" panose="020B0604020202020204" pitchFamily="34" charset="0"/>
                <a:cs typeface="Arial" panose="020B0604020202020204" pitchFamily="34" charset="0"/>
              </a:rPr>
              <a:t>EPIC Partners</a:t>
            </a:r>
          </a:p>
        </p:txBody>
      </p:sp>
      <p:sp>
        <p:nvSpPr>
          <p:cNvPr id="7" name="TextBox 6"/>
          <p:cNvSpPr txBox="1"/>
          <p:nvPr/>
        </p:nvSpPr>
        <p:spPr>
          <a:xfrm>
            <a:off x="1890548" y="1659512"/>
            <a:ext cx="8437694" cy="584775"/>
          </a:xfrm>
          <a:prstGeom prst="rect">
            <a:avLst/>
          </a:prstGeom>
          <a:noFill/>
        </p:spPr>
        <p:txBody>
          <a:bodyPr wrap="none" rtlCol="0">
            <a:spAutoFit/>
          </a:bodyPr>
          <a:lstStyle/>
          <a:p>
            <a:pPr algn="ctr"/>
            <a:r>
              <a:rPr lang="en-US" sz="3200" i="1" dirty="0">
                <a:latin typeface="Arial" panose="020B0604020202020204" pitchFamily="34" charset="0"/>
                <a:cs typeface="Arial" panose="020B0604020202020204" pitchFamily="34" charset="0"/>
              </a:rPr>
              <a:t>Arizona Fire Departments and EMS Agencies</a:t>
            </a:r>
          </a:p>
        </p:txBody>
      </p:sp>
      <p:sp>
        <p:nvSpPr>
          <p:cNvPr id="9" name="Rectangle 8"/>
          <p:cNvSpPr/>
          <p:nvPr/>
        </p:nvSpPr>
        <p:spPr>
          <a:xfrm>
            <a:off x="2278774" y="5795203"/>
            <a:ext cx="7405852" cy="769441"/>
          </a:xfrm>
          <a:prstGeom prst="rect">
            <a:avLst/>
          </a:prstGeom>
        </p:spPr>
        <p:txBody>
          <a:bodyPr wrap="square">
            <a:spAutoFit/>
          </a:bodyPr>
          <a:lstStyle/>
          <a:p>
            <a:r>
              <a:rPr lang="en-US" sz="4400" b="1" dirty="0">
                <a:solidFill>
                  <a:srgbClr val="FFFF00"/>
                </a:solidFill>
              </a:rPr>
              <a:t>WWW.EPIC.ARIZONA.EDU</a:t>
            </a:r>
            <a:endParaRPr lang="en-US" sz="4400" b="1" dirty="0"/>
          </a:p>
        </p:txBody>
      </p:sp>
      <p:pic>
        <p:nvPicPr>
          <p:cNvPr id="10" name="Picture 1" descr="C:\Users\dspaite\Desktop\Documents\Dan\Work\UA Logo-Block-Verticle.png"/>
          <p:cNvPicPr>
            <a:picLocks noChangeAspect="1" noChangeArrowheads="1"/>
          </p:cNvPicPr>
          <p:nvPr/>
        </p:nvPicPr>
        <p:blipFill>
          <a:blip r:embed="rId2" cstate="print"/>
          <a:srcRect/>
          <a:stretch>
            <a:fillRect/>
          </a:stretch>
        </p:blipFill>
        <p:spPr bwMode="auto">
          <a:xfrm>
            <a:off x="228600" y="216723"/>
            <a:ext cx="978537" cy="1010103"/>
          </a:xfrm>
          <a:prstGeom prst="rect">
            <a:avLst/>
          </a:prstGeom>
          <a:noFill/>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3012" y="216723"/>
            <a:ext cx="1683695" cy="1047274"/>
          </a:xfrm>
          <a:prstGeom prst="rect">
            <a:avLst/>
          </a:prstGeom>
        </p:spPr>
      </p:pic>
      <p:grpSp>
        <p:nvGrpSpPr>
          <p:cNvPr id="3" name="Group 2"/>
          <p:cNvGrpSpPr/>
          <p:nvPr/>
        </p:nvGrpSpPr>
        <p:grpSpPr>
          <a:xfrm>
            <a:off x="1524001" y="2224954"/>
            <a:ext cx="9143999" cy="2830221"/>
            <a:chOff x="1524001" y="2224954"/>
            <a:chExt cx="9143999" cy="2830221"/>
          </a:xfrm>
        </p:grpSpPr>
        <p:pic>
          <p:nvPicPr>
            <p:cNvPr id="1028" name="Picture 4" descr="https://www.rkb.us/contentimages/1385379.png-sm.jpg"/>
            <p:cNvPicPr>
              <a:picLocks noChangeAspect="1" noChangeArrowheads="1"/>
            </p:cNvPicPr>
            <p:nvPr/>
          </p:nvPicPr>
          <p:blipFill rotWithShape="1">
            <a:blip r:embed="rId4" cstate="print"/>
            <a:srcRect l="11111" r="24074" b="8854"/>
            <a:stretch/>
          </p:blipFill>
          <p:spPr bwMode="auto">
            <a:xfrm>
              <a:off x="8001000" y="2224954"/>
              <a:ext cx="2667000" cy="2830221"/>
            </a:xfrm>
            <a:prstGeom prst="rect">
              <a:avLst/>
            </a:prstGeom>
            <a:noFill/>
          </p:spPr>
        </p:pic>
        <p:pic>
          <p:nvPicPr>
            <p:cNvPr id="8" name="Picture 1" descr="C:\Users\dspaite\Desktop\Documents\Dan\Work\Research\EPIC-Adults\Media, Articles, Logos, Summaries, Info Sheets, Etc\EPIC Logo\EPIC-TBI_logo.jpg"/>
            <p:cNvPicPr>
              <a:picLocks noChangeAspect="1" noChangeArrowheads="1"/>
            </p:cNvPicPr>
            <p:nvPr/>
          </p:nvPicPr>
          <p:blipFill>
            <a:blip r:embed="rId5" cstate="print"/>
            <a:srcRect/>
            <a:stretch>
              <a:fillRect/>
            </a:stretch>
          </p:blipFill>
          <p:spPr bwMode="auto">
            <a:xfrm>
              <a:off x="4939605" y="2543843"/>
              <a:ext cx="2465190" cy="2192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AFCA_Logo_Transparent_Background_547x510px.png">
              <a:extLst>
                <a:ext uri="{FF2B5EF4-FFF2-40B4-BE49-F238E27FC236}">
                  <a16:creationId xmlns:a16="http://schemas.microsoft.com/office/drawing/2014/main" xmlns="" id="{1565DC4D-B748-45D5-9280-9CABF0678D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146" t="8096" r="9476" b="10706"/>
            <a:stretch/>
          </p:blipFill>
          <p:spPr bwMode="auto">
            <a:xfrm>
              <a:off x="1524001" y="2286000"/>
              <a:ext cx="2819400" cy="262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3021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9A7F9F8-A6FA-4C45-97D8-7E186BEA8A50}"/>
              </a:ext>
            </a:extLst>
          </p:cNvPr>
          <p:cNvSpPr/>
          <p:nvPr/>
        </p:nvSpPr>
        <p:spPr>
          <a:xfrm>
            <a:off x="18918" y="1525870"/>
            <a:ext cx="12154164" cy="4874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xmlns="" id="{1232A781-F306-4A2F-A397-3D54BF789DE7}"/>
              </a:ext>
            </a:extLst>
          </p:cNvPr>
          <p:cNvSpPr/>
          <p:nvPr/>
        </p:nvSpPr>
        <p:spPr>
          <a:xfrm>
            <a:off x="-589166" y="-60097"/>
            <a:ext cx="12522547"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Key Findings: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Statewide implementation of the Prehospital TBI Treatment Guidelines was independently associated with improvement in survival: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1.  Among patients with severe TBI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2.  Among intubated patients with severe TBI</a:t>
            </a:r>
          </a:p>
        </p:txBody>
      </p:sp>
      <p:sp>
        <p:nvSpPr>
          <p:cNvPr id="7" name="Rectangle 6">
            <a:extLst>
              <a:ext uri="{FF2B5EF4-FFF2-40B4-BE49-F238E27FC236}">
                <a16:creationId xmlns:a16="http://schemas.microsoft.com/office/drawing/2014/main" xmlns="" id="{FCB16661-8F9C-450E-9162-B2B1DC0B37BB}"/>
              </a:ext>
            </a:extLst>
          </p:cNvPr>
          <p:cNvSpPr/>
          <p:nvPr/>
        </p:nvSpPr>
        <p:spPr>
          <a:xfrm>
            <a:off x="-18669" y="1489212"/>
            <a:ext cx="2862952" cy="21852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21,852</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Moderate, severe,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and critical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Traumatic Brain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Injury patients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Pre-implementation   (P1): 15,228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Post-implementation (P3):   6,624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xmlns="" id="{E2280FE5-A2AE-4B58-A811-8B60FFC52354}"/>
              </a:ext>
            </a:extLst>
          </p:cNvPr>
          <p:cNvPicPr>
            <a:picLocks noChangeAspect="1"/>
          </p:cNvPicPr>
          <p:nvPr/>
        </p:nvPicPr>
        <p:blipFill rotWithShape="1">
          <a:blip r:embed="rId3">
            <a:extLst>
              <a:ext uri="{28A0092B-C50C-407E-A947-70E740481C1C}">
                <a14:useLocalDpi xmlns:a14="http://schemas.microsoft.com/office/drawing/2010/main" val="0"/>
              </a:ext>
            </a:extLst>
          </a:blip>
          <a:srcRect l="9788" t="22882" r="77480" b="60616"/>
          <a:stretch/>
        </p:blipFill>
        <p:spPr>
          <a:xfrm>
            <a:off x="1457986" y="1647682"/>
            <a:ext cx="1164158" cy="1238409"/>
          </a:xfrm>
          <a:prstGeom prst="rect">
            <a:avLst/>
          </a:prstGeom>
        </p:spPr>
      </p:pic>
      <p:sp>
        <p:nvSpPr>
          <p:cNvPr id="37" name="Rectangle 36">
            <a:extLst>
              <a:ext uri="{FF2B5EF4-FFF2-40B4-BE49-F238E27FC236}">
                <a16:creationId xmlns:a16="http://schemas.microsoft.com/office/drawing/2014/main" xmlns="" id="{BE5FCD0E-A960-4237-AE2A-3C0779042852}"/>
              </a:ext>
            </a:extLst>
          </p:cNvPr>
          <p:cNvSpPr/>
          <p:nvPr/>
        </p:nvSpPr>
        <p:spPr>
          <a:xfrm>
            <a:off x="191460" y="59110"/>
            <a:ext cx="1198162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was EPIC 1.0? Impact of Implementing the EMS TBI Treatment Guidelines</a:t>
            </a:r>
          </a:p>
        </p:txBody>
      </p:sp>
      <p:sp>
        <p:nvSpPr>
          <p:cNvPr id="39" name="Rectangle 38">
            <a:extLst>
              <a:ext uri="{FF2B5EF4-FFF2-40B4-BE49-F238E27FC236}">
                <a16:creationId xmlns:a16="http://schemas.microsoft.com/office/drawing/2014/main" xmlns="" id="{87850225-C549-402C-BF94-A158494F4EAC}"/>
              </a:ext>
            </a:extLst>
          </p:cNvPr>
          <p:cNvSpPr/>
          <p:nvPr/>
        </p:nvSpPr>
        <p:spPr>
          <a:xfrm>
            <a:off x="0" y="4612236"/>
            <a:ext cx="2624064" cy="15388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133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EMS agencies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across Arizona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xmlns="" id="{B022D495-E7E0-4FA2-9354-3634B84EF189}"/>
              </a:ext>
            </a:extLst>
          </p:cNvPr>
          <p:cNvPicPr>
            <a:picLocks noChangeAspect="1"/>
          </p:cNvPicPr>
          <p:nvPr/>
        </p:nvPicPr>
        <p:blipFill rotWithShape="1">
          <a:blip r:embed="rId4"/>
          <a:srcRect l="29955" t="33030" r="57476" b="40782"/>
          <a:stretch/>
        </p:blipFill>
        <p:spPr>
          <a:xfrm>
            <a:off x="1457986" y="4752180"/>
            <a:ext cx="1164158" cy="1351328"/>
          </a:xfrm>
          <a:prstGeom prst="rect">
            <a:avLst/>
          </a:prstGeom>
        </p:spPr>
      </p:pic>
      <p:pic>
        <p:nvPicPr>
          <p:cNvPr id="42" name="Graphic 41">
            <a:extLst>
              <a:ext uri="{FF2B5EF4-FFF2-40B4-BE49-F238E27FC236}">
                <a16:creationId xmlns:a16="http://schemas.microsoft.com/office/drawing/2014/main" xmlns="" id="{5E6BD706-FE60-43D3-B648-320B098A2A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759078" y="5070969"/>
            <a:ext cx="561974" cy="561974"/>
          </a:xfrm>
          <a:prstGeom prst="rect">
            <a:avLst/>
          </a:prstGeom>
        </p:spPr>
      </p:pic>
      <p:cxnSp>
        <p:nvCxnSpPr>
          <p:cNvPr id="44" name="Straight Connector 43">
            <a:extLst>
              <a:ext uri="{FF2B5EF4-FFF2-40B4-BE49-F238E27FC236}">
                <a16:creationId xmlns:a16="http://schemas.microsoft.com/office/drawing/2014/main" xmlns="" id="{87DD5D18-1972-4C69-B993-074B9E63991B}"/>
              </a:ext>
            </a:extLst>
          </p:cNvPr>
          <p:cNvCxnSpPr>
            <a:cxnSpLocks/>
          </p:cNvCxnSpPr>
          <p:nvPr/>
        </p:nvCxnSpPr>
        <p:spPr>
          <a:xfrm>
            <a:off x="-2488" y="3618247"/>
            <a:ext cx="2767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xmlns="" id="{6AFAFB44-B61D-4B83-A41C-B2AAFA7E6BD3}"/>
              </a:ext>
            </a:extLst>
          </p:cNvPr>
          <p:cNvSpPr/>
          <p:nvPr/>
        </p:nvSpPr>
        <p:spPr>
          <a:xfrm>
            <a:off x="4278" y="6475881"/>
            <a:ext cx="902701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Spaite, et al. Impact of Statewide Implementation of the Prehospital Traumatic Brain Injury Treatment Guidelines.  May 8, 2019, </a:t>
            </a:r>
            <a:r>
              <a:rPr kumimoji="0" lang="en-US" sz="1200" b="0" i="1"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JAMA Surg.</a:t>
            </a:r>
            <a:endParaRPr kumimoji="0" lang="en-US" sz="1200" b="0" i="0" u="none" strike="noStrike" kern="1200" cap="none" spc="0" normalizeH="0" baseline="0" noProof="0" dirty="0">
              <a:ln>
                <a:noFill/>
              </a:ln>
              <a:effectLst/>
              <a:uLnTx/>
              <a:uFillTx/>
              <a:latin typeface="Calibri" panose="020F0502020204030204"/>
              <a:cs typeface="+mn-cs"/>
            </a:endParaRPr>
          </a:p>
        </p:txBody>
      </p:sp>
      <p:cxnSp>
        <p:nvCxnSpPr>
          <p:cNvPr id="47" name="Straight Connector 46">
            <a:extLst>
              <a:ext uri="{FF2B5EF4-FFF2-40B4-BE49-F238E27FC236}">
                <a16:creationId xmlns:a16="http://schemas.microsoft.com/office/drawing/2014/main" xmlns="" id="{04528F71-DF09-4601-9963-A46F4CDA324C}"/>
              </a:ext>
            </a:extLst>
          </p:cNvPr>
          <p:cNvCxnSpPr>
            <a:cxnSpLocks/>
          </p:cNvCxnSpPr>
          <p:nvPr/>
        </p:nvCxnSpPr>
        <p:spPr>
          <a:xfrm>
            <a:off x="-2488" y="4575577"/>
            <a:ext cx="2767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60FC0BD4-A98F-4292-91FE-B8E85C8DD7F6}"/>
              </a:ext>
            </a:extLst>
          </p:cNvPr>
          <p:cNvSpPr/>
          <p:nvPr/>
        </p:nvSpPr>
        <p:spPr>
          <a:xfrm>
            <a:off x="-37832" y="3642800"/>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TIMEFRAME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1/1/2007 to 6/30/2015</a:t>
            </a:r>
          </a:p>
        </p:txBody>
      </p:sp>
      <p:sp>
        <p:nvSpPr>
          <p:cNvPr id="33" name="Rectangle 32">
            <a:extLst>
              <a:ext uri="{FF2B5EF4-FFF2-40B4-BE49-F238E27FC236}">
                <a16:creationId xmlns:a16="http://schemas.microsoft.com/office/drawing/2014/main" xmlns="" id="{CE926EDB-E136-47CE-A836-5A0E2B03AB2E}"/>
              </a:ext>
            </a:extLst>
          </p:cNvPr>
          <p:cNvSpPr/>
          <p:nvPr/>
        </p:nvSpPr>
        <p:spPr>
          <a:xfrm>
            <a:off x="4640399" y="3543400"/>
            <a:ext cx="1680926" cy="172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xmlns="" id="{BAC06B68-F25F-46CF-9929-72D377B35845}"/>
              </a:ext>
            </a:extLst>
          </p:cNvPr>
          <p:cNvGrpSpPr/>
          <p:nvPr/>
        </p:nvGrpSpPr>
        <p:grpSpPr>
          <a:xfrm>
            <a:off x="5588486" y="2728587"/>
            <a:ext cx="784097" cy="784097"/>
            <a:chOff x="8060865" y="1956555"/>
            <a:chExt cx="970425" cy="970425"/>
          </a:xfrm>
        </p:grpSpPr>
        <p:pic>
          <p:nvPicPr>
            <p:cNvPr id="53" name="Picture 52">
              <a:extLst>
                <a:ext uri="{FF2B5EF4-FFF2-40B4-BE49-F238E27FC236}">
                  <a16:creationId xmlns:a16="http://schemas.microsoft.com/office/drawing/2014/main" xmlns="" id="{F03E0F84-5711-4ACA-ABBE-42EEC29F6B31}"/>
                </a:ext>
              </a:extLst>
            </p:cNvPr>
            <p:cNvPicPr>
              <a:picLocks noChangeAspect="1"/>
            </p:cNvPicPr>
            <p:nvPr/>
          </p:nvPicPr>
          <p:blipFill rotWithShape="1">
            <a:blip r:embed="rId7"/>
            <a:srcRect l="53508" t="25662" r="28274" b="41265"/>
            <a:stretch/>
          </p:blipFill>
          <p:spPr>
            <a:xfrm>
              <a:off x="8188642" y="2075349"/>
              <a:ext cx="721154" cy="723878"/>
            </a:xfrm>
            <a:prstGeom prst="ellipse">
              <a:avLst/>
            </a:prstGeom>
          </p:spPr>
        </p:pic>
        <p:pic>
          <p:nvPicPr>
            <p:cNvPr id="85" name="Picture 84">
              <a:extLst>
                <a:ext uri="{FF2B5EF4-FFF2-40B4-BE49-F238E27FC236}">
                  <a16:creationId xmlns:a16="http://schemas.microsoft.com/office/drawing/2014/main" xmlns="" id="{D83451BB-D6EE-4D2D-9712-2A9732EF8431}"/>
                </a:ext>
              </a:extLst>
            </p:cNvPr>
            <p:cNvPicPr>
              <a:picLocks noChangeAspect="1"/>
            </p:cNvPicPr>
            <p:nvPr/>
          </p:nvPicPr>
          <p:blipFill>
            <a:blip r:embed="rId8" cstate="print">
              <a:alphaModFix amt="38000"/>
              <a:extLst>
                <a:ext uri="{28A0092B-C50C-407E-A947-70E740481C1C}">
                  <a14:useLocalDpi xmlns:a14="http://schemas.microsoft.com/office/drawing/2010/main" val="0"/>
                </a:ext>
              </a:extLst>
            </a:blip>
            <a:stretch>
              <a:fillRect/>
            </a:stretch>
          </p:blipFill>
          <p:spPr>
            <a:xfrm>
              <a:off x="8060865" y="1956555"/>
              <a:ext cx="970425" cy="970425"/>
            </a:xfrm>
            <a:prstGeom prst="rect">
              <a:avLst/>
            </a:prstGeom>
          </p:spPr>
        </p:pic>
      </p:grpSp>
      <p:sp>
        <p:nvSpPr>
          <p:cNvPr id="49" name="Rectangle 48">
            <a:extLst>
              <a:ext uri="{FF2B5EF4-FFF2-40B4-BE49-F238E27FC236}">
                <a16:creationId xmlns:a16="http://schemas.microsoft.com/office/drawing/2014/main" xmlns="" id="{AB12E10A-3554-4C1A-946B-5812B70505E1}"/>
              </a:ext>
            </a:extLst>
          </p:cNvPr>
          <p:cNvSpPr/>
          <p:nvPr/>
        </p:nvSpPr>
        <p:spPr>
          <a:xfrm>
            <a:off x="2844283" y="2495720"/>
            <a:ext cx="332584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Primary EMS Goal in Adult/Ped TBI: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Avoid/Treat the TBI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“H-Bombs”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xmlns="" id="{5C5EA004-38F2-4BD7-9FDD-E8BB50332816}"/>
              </a:ext>
            </a:extLst>
          </p:cNvPr>
          <p:cNvGrpSpPr/>
          <p:nvPr/>
        </p:nvGrpSpPr>
        <p:grpSpPr>
          <a:xfrm>
            <a:off x="2849500" y="3535837"/>
            <a:ext cx="3320632" cy="1723712"/>
            <a:chOff x="2709606" y="4072364"/>
            <a:chExt cx="3302933" cy="1723712"/>
          </a:xfrm>
        </p:grpSpPr>
        <p:grpSp>
          <p:nvGrpSpPr>
            <p:cNvPr id="82" name="Group 81">
              <a:extLst>
                <a:ext uri="{FF2B5EF4-FFF2-40B4-BE49-F238E27FC236}">
                  <a16:creationId xmlns:a16="http://schemas.microsoft.com/office/drawing/2014/main" xmlns="" id="{12F29A01-3652-47D5-B961-C92003069BF1}"/>
                </a:ext>
              </a:extLst>
            </p:cNvPr>
            <p:cNvGrpSpPr/>
            <p:nvPr/>
          </p:nvGrpSpPr>
          <p:grpSpPr>
            <a:xfrm>
              <a:off x="2773042" y="4072364"/>
              <a:ext cx="3239497" cy="1723712"/>
              <a:chOff x="2773042" y="4072364"/>
              <a:chExt cx="3239497" cy="1723712"/>
            </a:xfrm>
          </p:grpSpPr>
          <p:pic>
            <p:nvPicPr>
              <p:cNvPr id="78" name="Picture 9" descr="http://ts4.mm.bing.net/images/thumbnail.aspx?q=1531958532987&amp;id=73b85d31151f41d5f5b73a3810f8d6bc&amp;url=http%3a%2f%2fimg407.imageshack.us%2fimg407%2f8254%2f600pxnosignsvgdi7.png">
                <a:hlinkClick r:id="rId9"/>
                <a:extLst>
                  <a:ext uri="{FF2B5EF4-FFF2-40B4-BE49-F238E27FC236}">
                    <a16:creationId xmlns:a16="http://schemas.microsoft.com/office/drawing/2014/main" xmlns="" id="{B3278D08-CBFF-4317-8007-C3C49ED19EC3}"/>
                  </a:ext>
                </a:extLst>
              </p:cNvPr>
              <p:cNvPicPr>
                <a:picLocks noChangeAspect="1" noChangeArrowheads="1"/>
              </p:cNvPicPr>
              <p:nvPr/>
            </p:nvPicPr>
            <p:blipFill>
              <a:blip r:embed="rId10">
                <a:lum bright="78000" contrast="38000"/>
                <a:extLst>
                  <a:ext uri="{28A0092B-C50C-407E-A947-70E740481C1C}">
                    <a14:useLocalDpi xmlns:a14="http://schemas.microsoft.com/office/drawing/2010/main" val="0"/>
                  </a:ext>
                </a:extLst>
              </a:blip>
              <a:srcRect/>
              <a:stretch>
                <a:fillRect/>
              </a:stretch>
            </p:blipFill>
            <p:spPr bwMode="auto">
              <a:xfrm flipH="1">
                <a:off x="2773042" y="4081576"/>
                <a:ext cx="16621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 descr="http://ts2.mm.bing.net/images/thumbnail.aspx?q=1446892014741&amp;id=abd14493b32a034c6a5695d037bfff8f&amp;url=http%3a%2f%2fapi.ning.com%2ffiles%2fsYhD4Jx7nAecvYiZQdA9K97dyIWbSs9V4foLSMEBU7SA8O3jw*wQ1SdVQIpQZdGDS7qAd8e6yzhwc4rs2h35Tg__%2f40191yes.jpg">
                <a:extLst>
                  <a:ext uri="{FF2B5EF4-FFF2-40B4-BE49-F238E27FC236}">
                    <a16:creationId xmlns:a16="http://schemas.microsoft.com/office/drawing/2014/main" xmlns="" id="{3AA26C71-B3CA-48E7-9CD9-B017D0401CFE}"/>
                  </a:ext>
                </a:extLst>
              </p:cNvPr>
              <p:cNvPicPr>
                <a:picLocks noChangeAspect="1" noChangeArrowheads="1"/>
              </p:cNvPicPr>
              <p:nvPr/>
            </p:nvPicPr>
            <p:blipFill>
              <a:blip r:embed="rId11">
                <a:lum bright="74000" contrast="-10000"/>
                <a:extLst>
                  <a:ext uri="{28A0092B-C50C-407E-A947-70E740481C1C}">
                    <a14:useLocalDpi xmlns:a14="http://schemas.microsoft.com/office/drawing/2010/main" val="0"/>
                  </a:ext>
                </a:extLst>
              </a:blip>
              <a:srcRect/>
              <a:stretch>
                <a:fillRect/>
              </a:stretch>
            </p:blipFill>
            <p:spPr bwMode="auto">
              <a:xfrm>
                <a:off x="4477427" y="4072364"/>
                <a:ext cx="153511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1">
                <a:extLst>
                  <a:ext uri="{FF2B5EF4-FFF2-40B4-BE49-F238E27FC236}">
                    <a16:creationId xmlns:a16="http://schemas.microsoft.com/office/drawing/2014/main" xmlns="" id="{BCA1DA92-BCC4-45E7-90EE-48FFB36D4671}"/>
                  </a:ext>
                </a:extLst>
              </p:cNvPr>
              <p:cNvSpPr txBox="1">
                <a:spLocks noChangeArrowheads="1"/>
              </p:cNvSpPr>
              <p:nvPr/>
            </p:nvSpPr>
            <p:spPr bwMode="auto">
              <a:xfrm>
                <a:off x="3042917" y="4553064"/>
                <a:ext cx="11239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path path="circle">
                        <a:fillToRect l="50000" t="50000" r="50000" b="50000"/>
                      </a:path>
                      <a:tileRect/>
                    </a:gradFill>
                    <a:effectLst/>
                    <a:uLnTx/>
                    <a:uFillTx/>
                    <a:latin typeface="Arial Black" panose="020B0A04020102020204" pitchFamily="34" charset="0"/>
                    <a:ea typeface="+mn-ea"/>
                    <a:cs typeface="Arial" panose="020B0604020202020204" pitchFamily="34" charset="0"/>
                  </a:rPr>
                  <a:t>NO</a:t>
                </a:r>
              </a:p>
            </p:txBody>
          </p:sp>
        </p:grpSp>
        <p:sp>
          <p:nvSpPr>
            <p:cNvPr id="81" name="TextBox 8">
              <a:extLst>
                <a:ext uri="{FF2B5EF4-FFF2-40B4-BE49-F238E27FC236}">
                  <a16:creationId xmlns:a16="http://schemas.microsoft.com/office/drawing/2014/main" xmlns="" id="{FCB702A2-F941-406A-9FA7-55CB1E7955D9}"/>
                </a:ext>
              </a:extLst>
            </p:cNvPr>
            <p:cNvSpPr txBox="1">
              <a:spLocks noChangeArrowheads="1"/>
            </p:cNvSpPr>
            <p:nvPr/>
          </p:nvSpPr>
          <p:spPr bwMode="auto">
            <a:xfrm>
              <a:off x="2709606" y="4418315"/>
              <a:ext cx="17889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Hypoxia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Hypotension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b="1" dirty="0">
                  <a:solidFill>
                    <a:prstClr val="black"/>
                  </a:solidFill>
                </a:rPr>
                <a:t>Hyperventilation</a:t>
              </a:r>
              <a:endPar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grpSp>
      <p:pic>
        <p:nvPicPr>
          <p:cNvPr id="86" name="Picture 85">
            <a:extLst>
              <a:ext uri="{FF2B5EF4-FFF2-40B4-BE49-F238E27FC236}">
                <a16:creationId xmlns:a16="http://schemas.microsoft.com/office/drawing/2014/main" xmlns="" id="{4D458220-3690-4462-8AD4-0423E561BC15}"/>
              </a:ext>
            </a:extLst>
          </p:cNvPr>
          <p:cNvPicPr>
            <a:picLocks noChangeAspect="1"/>
          </p:cNvPicPr>
          <p:nvPr/>
        </p:nvPicPr>
        <p:blipFill>
          <a:blip r:embed="rId12"/>
          <a:stretch>
            <a:fillRect/>
          </a:stretch>
        </p:blipFill>
        <p:spPr>
          <a:xfrm>
            <a:off x="9130146" y="6429017"/>
            <a:ext cx="2916512" cy="577088"/>
          </a:xfrm>
          <a:prstGeom prst="rect">
            <a:avLst/>
          </a:prstGeom>
        </p:spPr>
      </p:pic>
      <p:sp>
        <p:nvSpPr>
          <p:cNvPr id="32" name="TextBox 8">
            <a:extLst>
              <a:ext uri="{FF2B5EF4-FFF2-40B4-BE49-F238E27FC236}">
                <a16:creationId xmlns:a16="http://schemas.microsoft.com/office/drawing/2014/main" xmlns="" id="{0F1EC45E-85FB-4B82-B141-8859C61331DB}"/>
              </a:ext>
            </a:extLst>
          </p:cNvPr>
          <p:cNvSpPr txBox="1">
            <a:spLocks noChangeArrowheads="1"/>
          </p:cNvSpPr>
          <p:nvPr/>
        </p:nvSpPr>
        <p:spPr bwMode="auto">
          <a:xfrm>
            <a:off x="4640399" y="3894509"/>
            <a:ext cx="15312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O2 SAT ≥ 90 SBP ≥ 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ETCO2 35-45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xmlns="" id="{C9A40279-975E-43A0-B3A1-B0C4EE90A235}"/>
              </a:ext>
            </a:extLst>
          </p:cNvPr>
          <p:cNvSpPr txBox="1"/>
          <p:nvPr/>
        </p:nvSpPr>
        <p:spPr>
          <a:xfrm>
            <a:off x="6582636" y="1643921"/>
            <a:ext cx="5180150" cy="193899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Conclusions: Adjusted odds of survival doubled among patients with severe TBI and tripled in the severe, intubated cohort. These findings support the widespread implementation of the prehospital TBI treatment guidelines.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xmlns="" id="{416D0923-E8A4-4E15-96AD-B0D03605D8B5}"/>
              </a:ext>
            </a:extLst>
          </p:cNvPr>
          <p:cNvSpPr/>
          <p:nvPr/>
        </p:nvSpPr>
        <p:spPr>
          <a:xfrm>
            <a:off x="2826515" y="1618979"/>
            <a:ext cx="3601993" cy="769441"/>
          </a:xfrm>
          <a:prstGeom prst="rect">
            <a:avLst/>
          </a:prstGeom>
          <a:solidFill>
            <a:schemeClr val="accent1">
              <a:lumMod val="20000"/>
              <a:lumOff val="80000"/>
            </a:schemeClr>
          </a:solidFill>
          <a:ln>
            <a:solidFill>
              <a:schemeClr val="accent1">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IMPLEMENTATION</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11,000 Arizona EMS Providers trained in TBI treatment guideline care</a:t>
            </a:r>
          </a:p>
        </p:txBody>
      </p:sp>
      <p:sp>
        <p:nvSpPr>
          <p:cNvPr id="38" name="Rectangle 37">
            <a:extLst>
              <a:ext uri="{FF2B5EF4-FFF2-40B4-BE49-F238E27FC236}">
                <a16:creationId xmlns:a16="http://schemas.microsoft.com/office/drawing/2014/main" xmlns="" id="{BE5C83C7-8E0C-4093-B724-43417BC37D39}"/>
              </a:ext>
            </a:extLst>
          </p:cNvPr>
          <p:cNvSpPr/>
          <p:nvPr/>
        </p:nvSpPr>
        <p:spPr>
          <a:xfrm>
            <a:off x="6499415" y="3621271"/>
            <a:ext cx="572917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Severe TBI is defined as head injury severity score of 3-4</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xmlns="" id="{C9A40279-975E-43A0-B3A1-B0C4EE90A235}"/>
              </a:ext>
            </a:extLst>
          </p:cNvPr>
          <p:cNvSpPr txBox="1"/>
          <p:nvPr/>
        </p:nvSpPr>
        <p:spPr>
          <a:xfrm>
            <a:off x="2775049" y="5426220"/>
            <a:ext cx="8855629" cy="954107"/>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EPIC 2.0 goal: Build on these findings.</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SimSun" panose="02010600030101010101" pitchFamily="2"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dirty="0">
                <a:ln>
                  <a:noFill/>
                </a:ln>
                <a:solidFill>
                  <a:prstClr val="black"/>
                </a:solidFill>
                <a:effectLst/>
                <a:uLnTx/>
                <a:uFillTx/>
                <a:latin typeface="Arial" panose="020B0604020202020204" pitchFamily="34" charset="0"/>
                <a:ea typeface="SimSun" panose="02010600030101010101" pitchFamily="2" charset="-122"/>
                <a:cs typeface="+mn-cs"/>
              </a:rPr>
              <a:t>Save and </a:t>
            </a:r>
            <a:r>
              <a:rPr kumimoji="0" lang="en-US" sz="2800" b="1" i="0" u="none" strike="noStrike" kern="1200" cap="none" spc="0" normalizeH="0" noProof="0" dirty="0" err="1">
                <a:ln>
                  <a:noFill/>
                </a:ln>
                <a:solidFill>
                  <a:prstClr val="black"/>
                </a:solidFill>
                <a:effectLst/>
                <a:uLnTx/>
                <a:uFillTx/>
                <a:latin typeface="Arial" panose="020B0604020202020204" pitchFamily="34" charset="0"/>
                <a:ea typeface="SimSun" panose="02010600030101010101" pitchFamily="2" charset="-122"/>
                <a:cs typeface="+mn-cs"/>
              </a:rPr>
              <a:t>im</a:t>
            </a:r>
            <a:r>
              <a:rPr lang="en-US" sz="2800" b="1" dirty="0">
                <a:solidFill>
                  <a:prstClr val="black"/>
                </a:solidFill>
                <a:latin typeface="Arial" panose="020B0604020202020204" pitchFamily="34" charset="0"/>
                <a:ea typeface="SimSun" panose="02010600030101010101" pitchFamily="2" charset="-122"/>
              </a:rPr>
              <a:t>prove</a:t>
            </a:r>
            <a:r>
              <a:rPr kumimoji="0" lang="en-US" sz="2800" b="1" i="0" u="none" strike="noStrike" kern="1200" cap="none" spc="0" normalizeH="0" noProof="0" dirty="0">
                <a:ln>
                  <a:noFill/>
                </a:ln>
                <a:solidFill>
                  <a:prstClr val="black"/>
                </a:solidFill>
                <a:effectLst/>
                <a:uLnTx/>
                <a:uFillTx/>
                <a:latin typeface="Arial" panose="020B0604020202020204" pitchFamily="34" charset="0"/>
                <a:ea typeface="SimSun" panose="02010600030101010101" pitchFamily="2" charset="-122"/>
                <a:cs typeface="+mn-cs"/>
              </a:rPr>
              <a:t> your TBI victims’ lives</a:t>
            </a:r>
            <a:endParaRPr kumimoji="0" lang="en-US" sz="2800" b="1" i="0" u="none" strike="noStrike" kern="1200" cap="none" spc="0" normalizeH="0" baseline="0" noProof="0" dirty="0">
              <a:ln>
                <a:noFill/>
              </a:ln>
              <a:solidFill>
                <a:prstClr val="black"/>
              </a:solidFill>
              <a:effectLst/>
              <a:uLnTx/>
              <a:uFillTx/>
              <a:latin typeface="Calibri" panose="020F0502020204030204"/>
              <a:cs typeface="+mn-cs"/>
            </a:endParaRPr>
          </a:p>
        </p:txBody>
      </p:sp>
      <p:pic>
        <p:nvPicPr>
          <p:cNvPr id="55" name="Picture 54"/>
          <p:cNvPicPr>
            <a:picLocks noChangeAspect="1"/>
          </p:cNvPicPr>
          <p:nvPr/>
        </p:nvPicPr>
        <p:blipFill rotWithShape="1">
          <a:blip r:embed="rId13" cstate="print">
            <a:extLst>
              <a:ext uri="{28A0092B-C50C-407E-A947-70E740481C1C}">
                <a14:useLocalDpi xmlns:a14="http://schemas.microsoft.com/office/drawing/2010/main" val="0"/>
              </a:ext>
            </a:extLst>
          </a:blip>
          <a:srcRect l="20833" t="4335" r="15187" b="8889"/>
          <a:stretch/>
        </p:blipFill>
        <p:spPr>
          <a:xfrm>
            <a:off x="9829800" y="3925944"/>
            <a:ext cx="2209800" cy="2247900"/>
          </a:xfrm>
          <a:prstGeom prst="rect">
            <a:avLst/>
          </a:prstGeom>
        </p:spPr>
      </p:pic>
      <p:sp>
        <p:nvSpPr>
          <p:cNvPr id="56" name="TextBox 55"/>
          <p:cNvSpPr txBox="1"/>
          <p:nvPr/>
        </p:nvSpPr>
        <p:spPr>
          <a:xfrm>
            <a:off x="6524794" y="3892643"/>
            <a:ext cx="3990806" cy="1477328"/>
          </a:xfrm>
          <a:prstGeom prst="rect">
            <a:avLst/>
          </a:prstGeom>
          <a:noFill/>
        </p:spPr>
        <p:txBody>
          <a:bodyPr wrap="square" rtlCol="0">
            <a:spAutoFit/>
          </a:bodyPr>
          <a:lstStyle/>
          <a:p>
            <a:r>
              <a:rPr lang="en-US" b="1" dirty="0">
                <a:solidFill>
                  <a:prstClr val="black"/>
                </a:solidFill>
                <a:latin typeface="Arial" panose="020B0604020202020204" pitchFamily="34" charset="0"/>
                <a:cs typeface="Arial" panose="020B0604020202020204" pitchFamily="34" charset="0"/>
              </a:rPr>
              <a:t>BUT: The effect faded over time</a:t>
            </a:r>
          </a:p>
          <a:p>
            <a:r>
              <a:rPr lang="en-US" dirty="0">
                <a:solidFill>
                  <a:prstClr val="black"/>
                </a:solidFill>
                <a:latin typeface="Arial" panose="020B0604020202020204" pitchFamily="34" charset="0"/>
                <a:cs typeface="Arial" panose="020B0604020202020204" pitchFamily="34" charset="0"/>
              </a:rPr>
              <a:t>Frequent refreshing and QI </a:t>
            </a:r>
          </a:p>
          <a:p>
            <a:r>
              <a:rPr lang="en-US" dirty="0">
                <a:solidFill>
                  <a:prstClr val="black"/>
                </a:solidFill>
                <a:latin typeface="Arial" panose="020B0604020202020204" pitchFamily="34" charset="0"/>
                <a:cs typeface="Arial" panose="020B0604020202020204" pitchFamily="34" charset="0"/>
              </a:rPr>
              <a:t>appear necessary to maintain excellent performance.  </a:t>
            </a:r>
          </a:p>
          <a:p>
            <a:r>
              <a:rPr lang="en-US" dirty="0">
                <a:latin typeface="Arial" panose="020B0604020202020204" pitchFamily="34" charset="0"/>
                <a:cs typeface="Arial" panose="020B0604020202020204" pitchFamily="34" charset="0"/>
              </a:rPr>
              <a:t>Don’t let the H-Bombs happen!!</a:t>
            </a:r>
          </a:p>
        </p:txBody>
      </p:sp>
      <p:pic>
        <p:nvPicPr>
          <p:cNvPr id="35" name="Picture 1" descr="C:\Users\dspaite\Desktop\Documents\Dan\Work\Research\EPIC-Adults\Media, Articles, Logos, Summaries, Info Sheets, Etc\EPIC Logo\EPIC-TBI_logo.jpg">
            <a:extLst>
              <a:ext uri="{FF2B5EF4-FFF2-40B4-BE49-F238E27FC236}">
                <a16:creationId xmlns:a16="http://schemas.microsoft.com/office/drawing/2014/main" xmlns="" id="{C93CBA62-9F1F-465F-813F-BD87B45BFD41}"/>
              </a:ext>
            </a:extLst>
          </p:cNvPr>
          <p:cNvPicPr>
            <a:picLocks noChangeAspect="1" noChangeArrowheads="1"/>
          </p:cNvPicPr>
          <p:nvPr/>
        </p:nvPicPr>
        <p:blipFill>
          <a:blip r:embed="rId14" cstate="print"/>
          <a:srcRect/>
          <a:stretch>
            <a:fillRect/>
          </a:stretch>
        </p:blipFill>
        <p:spPr bwMode="auto">
          <a:xfrm>
            <a:off x="1881492" y="3672711"/>
            <a:ext cx="962791" cy="856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3576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descr="Short Description: Text Box: TBI in the United States &#10;Long Description: TBI in the United States &#10;"/>
          <p:cNvSpPr>
            <a:spLocks noChangeArrowheads="1"/>
          </p:cNvSpPr>
          <p:nvPr/>
        </p:nvSpPr>
        <p:spPr bwMode="auto">
          <a:xfrm>
            <a:off x="1531367" y="148800"/>
            <a:ext cx="9067800" cy="838200"/>
          </a:xfrm>
          <a:prstGeom prst="rect">
            <a:avLst/>
          </a:prstGeom>
          <a:noFill/>
          <a:ln w="9525">
            <a:noFill/>
            <a:miter lim="800000"/>
            <a:headEnd/>
            <a:tailEnd/>
          </a:ln>
          <a:effectLst/>
        </p:spPr>
        <p:txBody>
          <a:bodyPr anchor="ctr"/>
          <a:lstStyle/>
          <a:p>
            <a:pPr algn="ctr"/>
            <a:r>
              <a:rPr lang="en-US" sz="4000" b="1" dirty="0">
                <a:solidFill>
                  <a:srgbClr val="3333FF"/>
                </a:solidFill>
                <a:latin typeface="Arial" panose="020B0604020202020204" pitchFamily="34" charset="0"/>
                <a:cs typeface="Arial" panose="020B0604020202020204" pitchFamily="34" charset="0"/>
              </a:rPr>
              <a:t>Who is an EPIC patient?</a:t>
            </a:r>
          </a:p>
        </p:txBody>
      </p:sp>
      <p:pic>
        <p:nvPicPr>
          <p:cNvPr id="23" name="Picture 1" descr="C:\Users\dspaite\Desktop\Documents\Dan\Work\UA Logo-Block-Verticle.png"/>
          <p:cNvPicPr>
            <a:picLocks noChangeAspect="1" noChangeArrowheads="1"/>
          </p:cNvPicPr>
          <p:nvPr/>
        </p:nvPicPr>
        <p:blipFill>
          <a:blip r:embed="rId3" cstate="print"/>
          <a:srcRect/>
          <a:stretch>
            <a:fillRect/>
          </a:stretch>
        </p:blipFill>
        <p:spPr bwMode="auto">
          <a:xfrm>
            <a:off x="381000" y="195980"/>
            <a:ext cx="1054737" cy="1088761"/>
          </a:xfrm>
          <a:prstGeom prst="rect">
            <a:avLst/>
          </a:prstGeom>
          <a:noFill/>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505" y="237467"/>
            <a:ext cx="1683695" cy="1047274"/>
          </a:xfrm>
          <a:prstGeom prst="rect">
            <a:avLst/>
          </a:prstGeom>
        </p:spPr>
      </p:pic>
      <p:sp>
        <p:nvSpPr>
          <p:cNvPr id="26" name="Rectangle 6" descr="Short Description: Text Box: TBI in the United States &#10;Long Description: TBI in the United States &#10;"/>
          <p:cNvSpPr>
            <a:spLocks noChangeArrowheads="1"/>
          </p:cNvSpPr>
          <p:nvPr/>
        </p:nvSpPr>
        <p:spPr bwMode="auto">
          <a:xfrm>
            <a:off x="1066800" y="1449847"/>
            <a:ext cx="10591800" cy="4876800"/>
          </a:xfrm>
          <a:prstGeom prst="rect">
            <a:avLst/>
          </a:prstGeom>
          <a:noFill/>
          <a:ln w="9525">
            <a:noFill/>
            <a:miter lim="800000"/>
            <a:headEnd/>
            <a:tailEnd/>
          </a:ln>
          <a:effectLst/>
        </p:spPr>
        <p:txBody>
          <a:bodyPr anchor="ct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Trauma, even a ground level fall</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Sufficient injury to be transported to a hospital</a:t>
            </a:r>
          </a:p>
          <a:p>
            <a:pPr marL="457200" indent="-457200">
              <a:buFont typeface="Arial" panose="020B0604020202020204" pitchFamily="34" charset="0"/>
              <a:buChar char="•"/>
            </a:pPr>
            <a:r>
              <a:rPr lang="en-US" sz="3200" i="1" u="sng" dirty="0">
                <a:latin typeface="Arial" panose="020B0604020202020204" pitchFamily="34" charset="0"/>
                <a:cs typeface="Arial" panose="020B0604020202020204" pitchFamily="34" charset="0"/>
              </a:rPr>
              <a:t>Any</a:t>
            </a:r>
            <a:r>
              <a:rPr lang="en-US" sz="3200" dirty="0">
                <a:latin typeface="Arial" panose="020B0604020202020204" pitchFamily="34" charset="0"/>
                <a:cs typeface="Arial" panose="020B0604020202020204" pitchFamily="34" charset="0"/>
              </a:rPr>
              <a:t> loss of consciousness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“He was out for a few seconds,” “I don’t remember”</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Repetitive questioning (“perseverating”): </a:t>
            </a:r>
          </a:p>
          <a:p>
            <a:pPr marL="1371600" lvl="2"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“What happened to me, again?”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Altered mental status</a:t>
            </a:r>
          </a:p>
          <a:p>
            <a:pPr marL="914400" lvl="1" indent="-457200">
              <a:buFont typeface="Arial" panose="020B0604020202020204" pitchFamily="34" charset="0"/>
              <a:buChar char="•"/>
            </a:pPr>
            <a:r>
              <a:rPr lang="en-US" sz="3200" i="1" u="sng" dirty="0">
                <a:latin typeface="Arial" panose="020B0604020202020204" pitchFamily="34" charset="0"/>
                <a:cs typeface="Arial" panose="020B0604020202020204" pitchFamily="34" charset="0"/>
              </a:rPr>
              <a:t>BUT</a:t>
            </a:r>
            <a:r>
              <a:rPr lang="en-US" sz="3200" dirty="0">
                <a:latin typeface="Arial" panose="020B0604020202020204" pitchFamily="34" charset="0"/>
                <a:cs typeface="Arial" panose="020B0604020202020204" pitchFamily="34" charset="0"/>
              </a:rPr>
              <a:t>: GCS of 15 does not exclude major TBI</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Seizure, unless it clearly preceded the trauma and the patient is now completely intact</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6" name="Picture 1" descr="C:\Users\dspaite\Desktop\Documents\Dan\Work\Research\EPIC-Adults\Media, Articles, Logos, Summaries, Info Sheets, Etc\EPIC Logo\EPIC-TBI_logo.jpg">
            <a:extLst>
              <a:ext uri="{FF2B5EF4-FFF2-40B4-BE49-F238E27FC236}">
                <a16:creationId xmlns:a16="http://schemas.microsoft.com/office/drawing/2014/main" xmlns="" id="{EFCAB645-36EE-44EF-8BC7-196B96AA579B}"/>
              </a:ext>
            </a:extLst>
          </p:cNvPr>
          <p:cNvPicPr>
            <a:picLocks noChangeAspect="1" noChangeArrowheads="1"/>
          </p:cNvPicPr>
          <p:nvPr/>
        </p:nvPicPr>
        <p:blipFill>
          <a:blip r:embed="rId5" cstate="print"/>
          <a:srcRect/>
          <a:stretch>
            <a:fillRect/>
          </a:stretch>
        </p:blipFill>
        <p:spPr bwMode="auto">
          <a:xfrm>
            <a:off x="10917420" y="5803010"/>
            <a:ext cx="1177559" cy="1047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131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descr="Short Description: Text Box: TBI in the United States &#10;Long Description: TBI in the United States &#10;"/>
          <p:cNvSpPr>
            <a:spLocks noChangeArrowheads="1"/>
          </p:cNvSpPr>
          <p:nvPr/>
        </p:nvSpPr>
        <p:spPr bwMode="auto">
          <a:xfrm>
            <a:off x="1531367" y="148800"/>
            <a:ext cx="9067800" cy="838200"/>
          </a:xfrm>
          <a:prstGeom prst="rect">
            <a:avLst/>
          </a:prstGeom>
          <a:noFill/>
          <a:ln w="9525">
            <a:noFill/>
            <a:miter lim="800000"/>
            <a:headEnd/>
            <a:tailEnd/>
          </a:ln>
          <a:effectLst/>
        </p:spPr>
        <p:txBody>
          <a:bodyPr anchor="ctr"/>
          <a:lstStyle/>
          <a:p>
            <a:pPr algn="ctr"/>
            <a:r>
              <a:rPr lang="en-US" sz="4000" b="1" dirty="0">
                <a:solidFill>
                  <a:srgbClr val="3333FF"/>
                </a:solidFill>
                <a:latin typeface="Arial" panose="020B0604020202020204" pitchFamily="34" charset="0"/>
                <a:cs typeface="Arial" panose="020B0604020202020204" pitchFamily="34" charset="0"/>
              </a:rPr>
              <a:t>Immediate Care: On Arrival</a:t>
            </a:r>
          </a:p>
        </p:txBody>
      </p:sp>
      <p:pic>
        <p:nvPicPr>
          <p:cNvPr id="23" name="Picture 1" descr="C:\Users\dspaite\Desktop\Documents\Dan\Work\UA Logo-Block-Verticle.png"/>
          <p:cNvPicPr>
            <a:picLocks noChangeAspect="1" noChangeArrowheads="1"/>
          </p:cNvPicPr>
          <p:nvPr/>
        </p:nvPicPr>
        <p:blipFill>
          <a:blip r:embed="rId3" cstate="print"/>
          <a:srcRect/>
          <a:stretch>
            <a:fillRect/>
          </a:stretch>
        </p:blipFill>
        <p:spPr bwMode="auto">
          <a:xfrm>
            <a:off x="381000" y="195980"/>
            <a:ext cx="1054737" cy="1088761"/>
          </a:xfrm>
          <a:prstGeom prst="rect">
            <a:avLst/>
          </a:prstGeom>
          <a:noFill/>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505" y="237467"/>
            <a:ext cx="1683695" cy="1047274"/>
          </a:xfrm>
          <a:prstGeom prst="rect">
            <a:avLst/>
          </a:prstGeom>
        </p:spPr>
      </p:pic>
      <p:sp>
        <p:nvSpPr>
          <p:cNvPr id="26" name="Rectangle 6" descr="Short Description: Text Box: TBI in the United States &#10;Long Description: TBI in the United States &#10;"/>
          <p:cNvSpPr>
            <a:spLocks noChangeArrowheads="1"/>
          </p:cNvSpPr>
          <p:nvPr/>
        </p:nvSpPr>
        <p:spPr bwMode="auto">
          <a:xfrm>
            <a:off x="342900" y="1284741"/>
            <a:ext cx="11506200" cy="4658860"/>
          </a:xfrm>
          <a:prstGeom prst="rect">
            <a:avLst/>
          </a:prstGeom>
          <a:noFill/>
          <a:ln w="9525">
            <a:noFill/>
            <a:miter lim="800000"/>
            <a:headEnd/>
            <a:tailEnd/>
          </a:ln>
          <a:effectLst/>
        </p:spPr>
        <p:txBody>
          <a:bodyPr anchor="ctr"/>
          <a:lstStyle/>
          <a:p>
            <a:r>
              <a:rPr lang="en-US" sz="3600" dirty="0">
                <a:latin typeface="Arial" panose="020B0604020202020204" pitchFamily="34" charset="0"/>
                <a:cs typeface="Arial" panose="020B0604020202020204" pitchFamily="34" charset="0"/>
              </a:rPr>
              <a:t>ABCDO2—Immediate high-flow O2</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First thing</a:t>
            </a:r>
          </a:p>
          <a:p>
            <a:pPr marL="1257300" lvl="2"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Wherever you find them (in car, behind shrubs, </a:t>
            </a:r>
            <a:r>
              <a:rPr lang="en-US" sz="2800" dirty="0" err="1">
                <a:latin typeface="Arial" panose="020B0604020202020204" pitchFamily="34" charset="0"/>
                <a:cs typeface="Arial" panose="020B0604020202020204" pitchFamily="34" charset="0"/>
              </a:rPr>
              <a:t>etc</a:t>
            </a:r>
            <a:r>
              <a:rPr lang="en-US" sz="28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Support ventilation as needed </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Never hyperventilate (ETCO</a:t>
            </a:r>
            <a:r>
              <a:rPr lang="en-US" dirty="0">
                <a:latin typeface="Arial" panose="020B0604020202020204" pitchFamily="34" charset="0"/>
                <a:cs typeface="Arial" panose="020B0604020202020204" pitchFamily="34" charset="0"/>
              </a:rPr>
              <a:t>2 </a:t>
            </a:r>
            <a:r>
              <a:rPr lang="en-US" sz="2800" dirty="0">
                <a:latin typeface="Arial" panose="020B0604020202020204" pitchFamily="34" charset="0"/>
                <a:cs typeface="Arial" panose="020B0604020202020204" pitchFamily="34" charset="0"/>
              </a:rPr>
              <a:t>40/10BPM (one vent/six sec.)</a:t>
            </a:r>
            <a:r>
              <a:rPr lang="en-US"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Early IV insertion if altered mental status or any risk of multisystem trauma</a:t>
            </a:r>
          </a:p>
          <a:p>
            <a:pPr marL="800100" lvl="1" indent="-342900">
              <a:buFont typeface="Arial" panose="020B0604020202020204" pitchFamily="34" charset="0"/>
              <a:buChar char="•"/>
            </a:pPr>
            <a:r>
              <a:rPr lang="en-US" sz="2800" i="1" dirty="0">
                <a:latin typeface="Arial" panose="020B0604020202020204" pitchFamily="34" charset="0"/>
                <a:cs typeface="Arial" panose="020B0604020202020204" pitchFamily="34" charset="0"/>
              </a:rPr>
              <a:t>Pretreat</a:t>
            </a:r>
            <a:r>
              <a:rPr lang="en-US" sz="2800" dirty="0">
                <a:latin typeface="Arial" panose="020B0604020202020204" pitchFamily="34" charset="0"/>
                <a:cs typeface="Arial" panose="020B0604020202020204" pitchFamily="34" charset="0"/>
              </a:rPr>
              <a:t> to prevent hypoxia and hypotension</a:t>
            </a:r>
          </a:p>
          <a:p>
            <a:pPr lvl="2"/>
            <a:r>
              <a:rPr lang="en-US" sz="1400" dirty="0">
                <a:latin typeface="Arial" panose="020B0604020202020204" pitchFamily="34" charset="0"/>
                <a:cs typeface="Arial" panose="020B0604020202020204" pitchFamily="34" charset="0"/>
              </a:rPr>
              <a:t> </a:t>
            </a:r>
          </a:p>
          <a:p>
            <a:r>
              <a:rPr lang="en-US" sz="3200" i="1" dirty="0">
                <a:latin typeface="Arial" panose="020B0604020202020204" pitchFamily="34" charset="0"/>
                <a:cs typeface="Arial" panose="020B0604020202020204" pitchFamily="34" charset="0"/>
              </a:rPr>
              <a:t>These simple interventions buy time for the injured brain </a:t>
            </a:r>
          </a:p>
        </p:txBody>
      </p:sp>
      <p:pic>
        <p:nvPicPr>
          <p:cNvPr id="6" name="Picture 1" descr="C:\Users\dspaite\Desktop\Documents\Dan\Work\Research\EPIC-Adults\Media, Articles, Logos, Summaries, Info Sheets, Etc\EPIC Logo\EPIC-TBI_logo.jpg">
            <a:extLst>
              <a:ext uri="{FF2B5EF4-FFF2-40B4-BE49-F238E27FC236}">
                <a16:creationId xmlns:a16="http://schemas.microsoft.com/office/drawing/2014/main" xmlns="" id="{4C2A9B6C-D0F7-4933-81BB-8896DFF4C3DC}"/>
              </a:ext>
            </a:extLst>
          </p:cNvPr>
          <p:cNvPicPr>
            <a:picLocks noChangeAspect="1" noChangeArrowheads="1"/>
          </p:cNvPicPr>
          <p:nvPr/>
        </p:nvPicPr>
        <p:blipFill>
          <a:blip r:embed="rId5" cstate="print"/>
          <a:srcRect/>
          <a:stretch>
            <a:fillRect/>
          </a:stretch>
        </p:blipFill>
        <p:spPr bwMode="auto">
          <a:xfrm>
            <a:off x="11125200" y="5943601"/>
            <a:ext cx="962791" cy="856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916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descr="Short Description: Text Box: TBI in the United States &#10;Long Description: TBI in the United States &#10;"/>
          <p:cNvSpPr>
            <a:spLocks noChangeArrowheads="1"/>
          </p:cNvSpPr>
          <p:nvPr/>
        </p:nvSpPr>
        <p:spPr bwMode="auto">
          <a:xfrm>
            <a:off x="1416687" y="195980"/>
            <a:ext cx="9067800" cy="838200"/>
          </a:xfrm>
          <a:prstGeom prst="rect">
            <a:avLst/>
          </a:prstGeom>
          <a:noFill/>
          <a:ln w="9525">
            <a:noFill/>
            <a:miter lim="800000"/>
            <a:headEnd/>
            <a:tailEnd/>
          </a:ln>
          <a:effectLst/>
        </p:spPr>
        <p:txBody>
          <a:bodyPr anchor="ctr"/>
          <a:lstStyle/>
          <a:p>
            <a:pPr algn="ctr"/>
            <a:r>
              <a:rPr lang="en-US" sz="3800" b="1" dirty="0">
                <a:solidFill>
                  <a:srgbClr val="3333FF"/>
                </a:solidFill>
                <a:latin typeface="Arial" panose="020B0604020202020204" pitchFamily="34" charset="0"/>
                <a:cs typeface="Arial" panose="020B0604020202020204" pitchFamily="34" charset="0"/>
              </a:rPr>
              <a:t>Early Care in TBI/multisystem trauma</a:t>
            </a:r>
          </a:p>
        </p:txBody>
      </p:sp>
      <p:pic>
        <p:nvPicPr>
          <p:cNvPr id="23" name="Picture 1" descr="C:\Users\dspaite\Desktop\Documents\Dan\Work\UA Logo-Block-Verticle.png"/>
          <p:cNvPicPr>
            <a:picLocks noChangeAspect="1" noChangeArrowheads="1"/>
          </p:cNvPicPr>
          <p:nvPr/>
        </p:nvPicPr>
        <p:blipFill>
          <a:blip r:embed="rId3" cstate="print"/>
          <a:srcRect/>
          <a:stretch>
            <a:fillRect/>
          </a:stretch>
        </p:blipFill>
        <p:spPr bwMode="auto">
          <a:xfrm>
            <a:off x="381000" y="195980"/>
            <a:ext cx="1054737" cy="1088761"/>
          </a:xfrm>
          <a:prstGeom prst="rect">
            <a:avLst/>
          </a:prstGeom>
          <a:noFill/>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505" y="237467"/>
            <a:ext cx="1683695" cy="1047274"/>
          </a:xfrm>
          <a:prstGeom prst="rect">
            <a:avLst/>
          </a:prstGeom>
        </p:spPr>
      </p:pic>
      <p:sp>
        <p:nvSpPr>
          <p:cNvPr id="26" name="Rectangle 6" descr="Short Description: Text Box: TBI in the United States &#10;Long Description: TBI in the United States &#10;"/>
          <p:cNvSpPr>
            <a:spLocks noChangeArrowheads="1"/>
          </p:cNvSpPr>
          <p:nvPr/>
        </p:nvSpPr>
        <p:spPr bwMode="auto">
          <a:xfrm>
            <a:off x="685800" y="1447800"/>
            <a:ext cx="11353800" cy="4419600"/>
          </a:xfrm>
          <a:prstGeom prst="rect">
            <a:avLst/>
          </a:prstGeom>
          <a:noFill/>
          <a:ln w="9525">
            <a:noFill/>
            <a:miter lim="800000"/>
            <a:headEnd/>
            <a:tailEnd/>
          </a:ln>
          <a:effectLst/>
        </p:spPr>
        <p:txBody>
          <a:bodyPr anchor="ctr"/>
          <a:lstStyle/>
          <a:p>
            <a:r>
              <a:rPr lang="en-US" sz="3200" dirty="0">
                <a:latin typeface="Arial" panose="020B0604020202020204" pitchFamily="34" charset="0"/>
                <a:cs typeface="Arial" panose="020B0604020202020204" pitchFamily="34" charset="0"/>
              </a:rPr>
              <a:t>There’s no such thing as too much O2</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Good BLS care is critical </a:t>
            </a:r>
          </a:p>
          <a:p>
            <a:r>
              <a:rPr lang="en-US" sz="3200" dirty="0">
                <a:latin typeface="Arial" panose="020B0604020202020204" pitchFamily="34" charset="0"/>
                <a:cs typeface="Arial" panose="020B0604020202020204" pitchFamily="34" charset="0"/>
              </a:rPr>
              <a:t>Monitor early and repeatedly watch: </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BP and Pulse ox</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ETCO2 (especially if BVM/advanced airway being used) </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Document frequently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Intubation or </a:t>
            </a:r>
            <a:r>
              <a:rPr lang="en-US" sz="2800" dirty="0" err="1">
                <a:latin typeface="Arial" panose="020B0604020202020204" pitchFamily="34" charset="0"/>
                <a:cs typeface="Arial" panose="020B0604020202020204" pitchFamily="34" charset="0"/>
              </a:rPr>
              <a:t>iGel</a:t>
            </a:r>
            <a:r>
              <a:rPr lang="en-US" sz="2800" dirty="0">
                <a:latin typeface="Arial" panose="020B0604020202020204" pitchFamily="34" charset="0"/>
                <a:cs typeface="Arial" panose="020B0604020202020204" pitchFamily="34" charset="0"/>
              </a:rPr>
              <a:t>/King use increases H-bomb risks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Really think about whether a tube is indicated</a:t>
            </a:r>
          </a:p>
          <a:p>
            <a:r>
              <a:rPr lang="en-US" sz="3200" dirty="0">
                <a:latin typeface="Arial" panose="020B0604020202020204" pitchFamily="34" charset="0"/>
                <a:cs typeface="Arial" panose="020B0604020202020204" pitchFamily="34" charset="0"/>
              </a:rPr>
              <a:t>Treat hypotension or impending hypotension (SBP&lt;100)</a:t>
            </a:r>
          </a:p>
        </p:txBody>
      </p:sp>
      <p:pic>
        <p:nvPicPr>
          <p:cNvPr id="6" name="Picture 1" descr="C:\Users\dspaite\Desktop\Documents\Dan\Work\Research\EPIC-Adults\Media, Articles, Logos, Summaries, Info Sheets, Etc\EPIC Logo\EPIC-TBI_logo.jpg">
            <a:extLst>
              <a:ext uri="{FF2B5EF4-FFF2-40B4-BE49-F238E27FC236}">
                <a16:creationId xmlns:a16="http://schemas.microsoft.com/office/drawing/2014/main" xmlns="" id="{BAE65019-BF50-4D28-85FD-3D3E4470F515}"/>
              </a:ext>
            </a:extLst>
          </p:cNvPr>
          <p:cNvPicPr>
            <a:picLocks noChangeAspect="1" noChangeArrowheads="1"/>
          </p:cNvPicPr>
          <p:nvPr/>
        </p:nvPicPr>
        <p:blipFill>
          <a:blip r:embed="rId5" cstate="print"/>
          <a:srcRect/>
          <a:stretch>
            <a:fillRect/>
          </a:stretch>
        </p:blipFill>
        <p:spPr bwMode="auto">
          <a:xfrm>
            <a:off x="10904419" y="5745820"/>
            <a:ext cx="1203561" cy="1070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917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descr="Short Description: Text Box: TBI in the United States &#10;Long Description: TBI in the United States &#10;"/>
          <p:cNvSpPr>
            <a:spLocks noChangeArrowheads="1"/>
          </p:cNvSpPr>
          <p:nvPr/>
        </p:nvSpPr>
        <p:spPr bwMode="auto">
          <a:xfrm>
            <a:off x="1531367" y="148800"/>
            <a:ext cx="9067800" cy="838200"/>
          </a:xfrm>
          <a:prstGeom prst="rect">
            <a:avLst/>
          </a:prstGeom>
          <a:noFill/>
          <a:ln w="9525">
            <a:noFill/>
            <a:miter lim="800000"/>
            <a:headEnd/>
            <a:tailEnd/>
          </a:ln>
          <a:effectLst/>
        </p:spPr>
        <p:txBody>
          <a:bodyPr anchor="ctr"/>
          <a:lstStyle/>
          <a:p>
            <a:pPr algn="ctr"/>
            <a:r>
              <a:rPr lang="en-US" sz="4000" b="1" dirty="0">
                <a:solidFill>
                  <a:srgbClr val="3333FF"/>
                </a:solidFill>
                <a:latin typeface="Arial" panose="020B0604020202020204" pitchFamily="34" charset="0"/>
                <a:cs typeface="Arial" panose="020B0604020202020204" pitchFamily="34" charset="0"/>
              </a:rPr>
              <a:t>Use your resources</a:t>
            </a:r>
          </a:p>
        </p:txBody>
      </p:sp>
      <p:pic>
        <p:nvPicPr>
          <p:cNvPr id="23" name="Picture 1" descr="C:\Users\dspaite\Desktop\Documents\Dan\Work\UA Logo-Block-Verticle.png"/>
          <p:cNvPicPr>
            <a:picLocks noChangeAspect="1" noChangeArrowheads="1"/>
          </p:cNvPicPr>
          <p:nvPr/>
        </p:nvPicPr>
        <p:blipFill>
          <a:blip r:embed="rId3" cstate="print"/>
          <a:srcRect/>
          <a:stretch>
            <a:fillRect/>
          </a:stretch>
        </p:blipFill>
        <p:spPr bwMode="auto">
          <a:xfrm>
            <a:off x="381000" y="195980"/>
            <a:ext cx="1054737" cy="1088761"/>
          </a:xfrm>
          <a:prstGeom prst="rect">
            <a:avLst/>
          </a:prstGeom>
          <a:noFill/>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505" y="237467"/>
            <a:ext cx="1683695" cy="1047274"/>
          </a:xfrm>
          <a:prstGeom prst="rect">
            <a:avLst/>
          </a:prstGeom>
        </p:spPr>
      </p:pic>
      <p:sp>
        <p:nvSpPr>
          <p:cNvPr id="26" name="Rectangle 6" descr="Short Description: Text Box: TBI in the United States &#10;Long Description: TBI in the United States &#10;"/>
          <p:cNvSpPr>
            <a:spLocks noChangeArrowheads="1"/>
          </p:cNvSpPr>
          <p:nvPr/>
        </p:nvSpPr>
        <p:spPr bwMode="auto">
          <a:xfrm>
            <a:off x="685800" y="1497900"/>
            <a:ext cx="11353800" cy="4902900"/>
          </a:xfrm>
          <a:prstGeom prst="rect">
            <a:avLst/>
          </a:prstGeom>
          <a:noFill/>
          <a:ln w="9525">
            <a:noFill/>
            <a:miter lim="800000"/>
            <a:headEnd/>
            <a:tailEnd/>
          </a:ln>
          <a:effectLst/>
        </p:spPr>
        <p:txBody>
          <a:bodyPr anchor="ct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Ventilation EMT (V-EMT)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Ventilation rate timers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Flow control bags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Lower volume bags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ETCO</a:t>
            </a:r>
            <a:r>
              <a:rPr lang="en-US" sz="2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/SPO</a:t>
            </a:r>
            <a:r>
              <a:rPr lang="en-US" sz="2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/Ventilator</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Spotter to monitor V-EMT</a:t>
            </a:r>
          </a:p>
          <a:p>
            <a:pPr marL="914400"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Place advanced airways only if absolutely necessary:</a:t>
            </a:r>
          </a:p>
          <a:p>
            <a:pPr lvl="2"/>
            <a:r>
              <a:rPr lang="en-US" sz="3200" dirty="0">
                <a:latin typeface="Arial" panose="020B0604020202020204" pitchFamily="34" charset="0"/>
                <a:cs typeface="Arial" panose="020B0604020202020204" pitchFamily="34" charset="0"/>
              </a:rPr>
              <a:t>If you don’t meticulously manage ventilation – your ALS airway is actually </a:t>
            </a:r>
            <a:r>
              <a:rPr lang="en-US" sz="3200" i="1" u="sng" dirty="0">
                <a:latin typeface="Arial" panose="020B0604020202020204" pitchFamily="34" charset="0"/>
                <a:cs typeface="Arial" panose="020B0604020202020204" pitchFamily="34" charset="0"/>
              </a:rPr>
              <a:t>worse</a:t>
            </a:r>
            <a:r>
              <a:rPr lang="en-US" sz="3200" dirty="0">
                <a:latin typeface="Arial" panose="020B0604020202020204" pitchFamily="34" charset="0"/>
                <a:cs typeface="Arial" panose="020B0604020202020204" pitchFamily="34" charset="0"/>
              </a:rPr>
              <a:t> than a BLS airway</a:t>
            </a:r>
          </a:p>
          <a:p>
            <a:pPr marL="914400" lvl="1"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6" name="Picture 2" descr="C:\Users\dspaite\Desktop\Documents\Dan\Work\Research\EPIC-Adults\EPIC Education\EPIC Presentations, Conferences, Etc\UA-EM Grand Rounds 5-2012\SmartBag Photo.jpg"/>
          <p:cNvPicPr>
            <a:picLocks noChangeAspect="1" noChangeArrowheads="1"/>
          </p:cNvPicPr>
          <p:nvPr/>
        </p:nvPicPr>
        <p:blipFill>
          <a:blip r:embed="rId5" cstate="print"/>
          <a:srcRect/>
          <a:stretch>
            <a:fillRect/>
          </a:stretch>
        </p:blipFill>
        <p:spPr bwMode="auto">
          <a:xfrm>
            <a:off x="6915267" y="2988063"/>
            <a:ext cx="2922277" cy="1534685"/>
          </a:xfrm>
          <a:prstGeom prst="rect">
            <a:avLst/>
          </a:prstGeom>
          <a:noFill/>
        </p:spPr>
      </p:pic>
      <p:pic>
        <p:nvPicPr>
          <p:cNvPr id="7" name="Picture 6"/>
          <p:cNvPicPr>
            <a:picLocks noChangeAspect="1" noChangeArrowheads="1"/>
          </p:cNvPicPr>
          <p:nvPr/>
        </p:nvPicPr>
        <p:blipFill>
          <a:blip r:embed="rId6" cstate="print"/>
          <a:srcRect/>
          <a:stretch>
            <a:fillRect/>
          </a:stretch>
        </p:blipFill>
        <p:spPr bwMode="auto">
          <a:xfrm>
            <a:off x="7957178" y="1057349"/>
            <a:ext cx="1369202" cy="1979392"/>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42846" y="1314049"/>
            <a:ext cx="1831569" cy="2434806"/>
          </a:xfrm>
          <a:prstGeom prst="rect">
            <a:avLst/>
          </a:prstGeom>
        </p:spPr>
      </p:pic>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l="76845" t="20371" r="4362" b="10494"/>
          <a:stretch/>
        </p:blipFill>
        <p:spPr>
          <a:xfrm>
            <a:off x="10820400" y="3581400"/>
            <a:ext cx="1066800" cy="1066801"/>
          </a:xfrm>
          <a:prstGeom prst="rect">
            <a:avLst/>
          </a:prstGeom>
        </p:spPr>
      </p:pic>
      <p:pic>
        <p:nvPicPr>
          <p:cNvPr id="10" name="Picture 1" descr="C:\Users\dspaite\Desktop\Documents\Dan\Work\Research\EPIC-Adults\Media, Articles, Logos, Summaries, Info Sheets, Etc\EPIC Logo\EPIC-TBI_logo.jpg">
            <a:extLst>
              <a:ext uri="{FF2B5EF4-FFF2-40B4-BE49-F238E27FC236}">
                <a16:creationId xmlns:a16="http://schemas.microsoft.com/office/drawing/2014/main" xmlns="" id="{4D366856-07F9-4D96-9D0E-4C3DC96B7E08}"/>
              </a:ext>
            </a:extLst>
          </p:cNvPr>
          <p:cNvPicPr>
            <a:picLocks noChangeAspect="1" noChangeArrowheads="1"/>
          </p:cNvPicPr>
          <p:nvPr/>
        </p:nvPicPr>
        <p:blipFill>
          <a:blip r:embed="rId9" cstate="print"/>
          <a:srcRect/>
          <a:stretch>
            <a:fillRect/>
          </a:stretch>
        </p:blipFill>
        <p:spPr bwMode="auto">
          <a:xfrm>
            <a:off x="2133366" y="283766"/>
            <a:ext cx="906580" cy="806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5604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descr="Short Description: Text Box: TBI in the United States &#10;Long Description: TBI in the United States &#10;"/>
          <p:cNvSpPr>
            <a:spLocks noChangeArrowheads="1"/>
          </p:cNvSpPr>
          <p:nvPr/>
        </p:nvSpPr>
        <p:spPr bwMode="auto">
          <a:xfrm>
            <a:off x="1531367" y="148800"/>
            <a:ext cx="9067800" cy="838200"/>
          </a:xfrm>
          <a:prstGeom prst="rect">
            <a:avLst/>
          </a:prstGeom>
          <a:noFill/>
          <a:ln w="9525">
            <a:noFill/>
            <a:miter lim="800000"/>
            <a:headEnd/>
            <a:tailEnd/>
          </a:ln>
          <a:effectLst/>
        </p:spPr>
        <p:txBody>
          <a:bodyPr anchor="ctr"/>
          <a:lstStyle/>
          <a:p>
            <a:pPr algn="ctr"/>
            <a:r>
              <a:rPr lang="en-US" sz="4000" b="1" dirty="0" err="1">
                <a:solidFill>
                  <a:srgbClr val="3333FF"/>
                </a:solidFill>
                <a:latin typeface="Arial" panose="020B0604020202020204" pitchFamily="34" charset="0"/>
                <a:cs typeface="Arial" panose="020B0604020202020204" pitchFamily="34" charset="0"/>
              </a:rPr>
              <a:t>Peds</a:t>
            </a:r>
            <a:r>
              <a:rPr lang="en-US" sz="4000" b="1" dirty="0">
                <a:solidFill>
                  <a:srgbClr val="3333FF"/>
                </a:solidFill>
                <a:latin typeface="Arial" panose="020B0604020202020204" pitchFamily="34" charset="0"/>
                <a:cs typeface="Arial" panose="020B0604020202020204" pitchFamily="34" charset="0"/>
              </a:rPr>
              <a:t> Considerations</a:t>
            </a:r>
          </a:p>
        </p:txBody>
      </p:sp>
      <p:pic>
        <p:nvPicPr>
          <p:cNvPr id="23" name="Picture 1" descr="C:\Users\dspaite\Desktop\Documents\Dan\Work\UA Logo-Block-Verticle.png"/>
          <p:cNvPicPr>
            <a:picLocks noChangeAspect="1" noChangeArrowheads="1"/>
          </p:cNvPicPr>
          <p:nvPr/>
        </p:nvPicPr>
        <p:blipFill>
          <a:blip r:embed="rId3" cstate="print"/>
          <a:srcRect/>
          <a:stretch>
            <a:fillRect/>
          </a:stretch>
        </p:blipFill>
        <p:spPr bwMode="auto">
          <a:xfrm>
            <a:off x="381000" y="195980"/>
            <a:ext cx="1054737" cy="1088761"/>
          </a:xfrm>
          <a:prstGeom prst="rect">
            <a:avLst/>
          </a:prstGeom>
          <a:noFill/>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505" y="237467"/>
            <a:ext cx="1683695" cy="1047274"/>
          </a:xfrm>
          <a:prstGeom prst="rect">
            <a:avLst/>
          </a:prstGeom>
        </p:spPr>
      </p:pic>
      <p:sp>
        <p:nvSpPr>
          <p:cNvPr id="26" name="Rectangle 6" descr="Short Description: Text Box: TBI in the United States &#10;Long Description: TBI in the United States &#10;"/>
          <p:cNvSpPr>
            <a:spLocks noChangeArrowheads="1"/>
          </p:cNvSpPr>
          <p:nvPr/>
        </p:nvSpPr>
        <p:spPr bwMode="auto">
          <a:xfrm>
            <a:off x="228600" y="1514476"/>
            <a:ext cx="10210800" cy="4493992"/>
          </a:xfrm>
          <a:prstGeom prst="rect">
            <a:avLst/>
          </a:prstGeom>
          <a:noFill/>
          <a:ln w="9525">
            <a:noFill/>
            <a:miter lim="800000"/>
            <a:headEnd/>
            <a:tailEnd/>
          </a:ln>
          <a:effectLst/>
        </p:spPr>
        <p:txBody>
          <a:bodyPr anchor="ct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Similar approach</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Different VS and volume targets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Close monitoring to catch early deterioration</a:t>
            </a: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err="1">
                <a:latin typeface="Arial" panose="020B0604020202020204" pitchFamily="34" charset="0"/>
                <a:cs typeface="Arial" panose="020B0604020202020204" pitchFamily="34" charset="0"/>
              </a:rPr>
              <a:t>Peds</a:t>
            </a:r>
            <a:r>
              <a:rPr lang="en-US" sz="3200" dirty="0">
                <a:latin typeface="Arial" panose="020B0604020202020204" pitchFamily="34" charset="0"/>
                <a:cs typeface="Arial" panose="020B0604020202020204" pitchFamily="34" charset="0"/>
              </a:rPr>
              <a:t> airway management: </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Basic maneuvers (BVM/O</a:t>
            </a:r>
            <a:r>
              <a:rPr lang="en-US"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OPA/NPA)</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SGA or ETI only if basic efforts fail</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ETI often challenging &amp; time consuming</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Consider other options if:</a:t>
            </a:r>
          </a:p>
          <a:p>
            <a:pPr marL="1371600" lvl="2"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High aspiration risk  </a:t>
            </a:r>
          </a:p>
          <a:p>
            <a:pPr marL="1371600" lvl="2"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Long transport time  </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7806" y="1371600"/>
            <a:ext cx="1609394" cy="2276474"/>
          </a:xfrm>
          <a:prstGeom prst="rect">
            <a:avLst/>
          </a:prstGeom>
        </p:spPr>
      </p:pic>
      <p:pic>
        <p:nvPicPr>
          <p:cNvPr id="3" name="Picture 2"/>
          <p:cNvPicPr>
            <a:picLocks noChangeAspect="1"/>
          </p:cNvPicPr>
          <p:nvPr/>
        </p:nvPicPr>
        <p:blipFill>
          <a:blip r:embed="rId6"/>
          <a:stretch>
            <a:fillRect/>
          </a:stretch>
        </p:blipFill>
        <p:spPr>
          <a:xfrm>
            <a:off x="8331097" y="3124200"/>
            <a:ext cx="3744815" cy="3505200"/>
          </a:xfrm>
          <a:prstGeom prst="rect">
            <a:avLst/>
          </a:prstGeom>
        </p:spPr>
      </p:pic>
      <p:pic>
        <p:nvPicPr>
          <p:cNvPr id="8" name="Picture 1" descr="C:\Users\dspaite\Desktop\Documents\Dan\Work\Research\EPIC-Adults\Media, Articles, Logos, Summaries, Info Sheets, Etc\EPIC Logo\EPIC-TBI_logo.jpg">
            <a:extLst>
              <a:ext uri="{FF2B5EF4-FFF2-40B4-BE49-F238E27FC236}">
                <a16:creationId xmlns:a16="http://schemas.microsoft.com/office/drawing/2014/main" xmlns="" id="{2899F39C-5DDC-4BA6-A27A-C502F3E76E6F}"/>
              </a:ext>
            </a:extLst>
          </p:cNvPr>
          <p:cNvPicPr>
            <a:picLocks noChangeAspect="1" noChangeArrowheads="1"/>
          </p:cNvPicPr>
          <p:nvPr/>
        </p:nvPicPr>
        <p:blipFill>
          <a:blip r:embed="rId7" cstate="print"/>
          <a:srcRect/>
          <a:stretch>
            <a:fillRect/>
          </a:stretch>
        </p:blipFill>
        <p:spPr bwMode="auto">
          <a:xfrm>
            <a:off x="1828800" y="303337"/>
            <a:ext cx="982780" cy="874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756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390" y="168860"/>
            <a:ext cx="8969298" cy="1143000"/>
          </a:xfrm>
        </p:spPr>
        <p:txBody>
          <a:bodyPr>
            <a:normAutofit/>
          </a:bodyPr>
          <a:lstStyle/>
          <a:p>
            <a:pPr algn="ctr"/>
            <a:r>
              <a:rPr lang="en-US" sz="4800" u="sng" dirty="0">
                <a:solidFill>
                  <a:srgbClr val="3333FF"/>
                </a:solidFill>
                <a:latin typeface="Arial" panose="020B0604020202020204" pitchFamily="34" charset="0"/>
                <a:cs typeface="Arial" panose="020B0604020202020204" pitchFamily="34" charset="0"/>
              </a:rPr>
              <a:t>Summary</a:t>
            </a:r>
            <a:endParaRPr lang="en-US" sz="4800" dirty="0">
              <a:solidFill>
                <a:srgbClr val="3333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600200"/>
            <a:ext cx="10668000" cy="4876800"/>
          </a:xfrm>
        </p:spPr>
        <p:txBody>
          <a:bodyPr>
            <a:normAutofit/>
          </a:bodyPr>
          <a:lstStyle/>
          <a:p>
            <a:r>
              <a:rPr lang="en-US" sz="4400" dirty="0">
                <a:latin typeface="Arial" panose="020B0604020202020204" pitchFamily="34" charset="0"/>
                <a:cs typeface="Arial" panose="020B0604020202020204" pitchFamily="34" charset="0"/>
              </a:rPr>
              <a:t>This is simple…but simple is not necessarily easy</a:t>
            </a:r>
          </a:p>
          <a:p>
            <a:r>
              <a:rPr lang="en-US" sz="4400" dirty="0">
                <a:latin typeface="Arial" panose="020B0604020202020204" pitchFamily="34" charset="0"/>
                <a:cs typeface="Arial" panose="020B0604020202020204" pitchFamily="34" charset="0"/>
              </a:rPr>
              <a:t>Give EPIC care to any potential TBI</a:t>
            </a:r>
          </a:p>
          <a:p>
            <a:pPr lvl="1"/>
            <a:r>
              <a:rPr lang="en-US" sz="4000" dirty="0">
                <a:latin typeface="Arial" panose="020B0604020202020204" pitchFamily="34" charset="0"/>
                <a:cs typeface="Arial" panose="020B0604020202020204" pitchFamily="34" charset="0"/>
              </a:rPr>
              <a:t>100% of the time</a:t>
            </a:r>
          </a:p>
          <a:p>
            <a:r>
              <a:rPr lang="en-US" sz="4400" dirty="0">
                <a:latin typeface="Arial" panose="020B0604020202020204" pitchFamily="34" charset="0"/>
                <a:cs typeface="Arial" panose="020B0604020202020204" pitchFamily="34" charset="0"/>
              </a:rPr>
              <a:t>Stay focused--</a:t>
            </a:r>
          </a:p>
          <a:p>
            <a:pPr lvl="1"/>
            <a:r>
              <a:rPr lang="en-US" sz="4000" dirty="0">
                <a:latin typeface="Arial" panose="020B0604020202020204" pitchFamily="34" charset="0"/>
                <a:cs typeface="Arial" panose="020B0604020202020204" pitchFamily="34" charset="0"/>
              </a:rPr>
              <a:t>Practice EPIC just like CCR</a:t>
            </a:r>
          </a:p>
          <a:p>
            <a:pPr lvl="1"/>
            <a:endParaRPr lang="en-US" sz="105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p:txBody>
      </p:sp>
      <p:pic>
        <p:nvPicPr>
          <p:cNvPr id="4" name="Picture 1" descr="C:\Users\dspaite\Desktop\Documents\Dan\Work\UA Logo-Block-Verticle.png"/>
          <p:cNvPicPr>
            <a:picLocks noChangeAspect="1" noChangeArrowheads="1"/>
          </p:cNvPicPr>
          <p:nvPr/>
        </p:nvPicPr>
        <p:blipFill>
          <a:blip r:embed="rId3" cstate="print"/>
          <a:srcRect/>
          <a:stretch>
            <a:fillRect/>
          </a:stretch>
        </p:blipFill>
        <p:spPr bwMode="auto">
          <a:xfrm>
            <a:off x="381000" y="195980"/>
            <a:ext cx="1054737" cy="1088761"/>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3012" y="216723"/>
            <a:ext cx="1683695" cy="1047274"/>
          </a:xfrm>
          <a:prstGeom prst="rect">
            <a:avLst/>
          </a:prstGeom>
        </p:spPr>
      </p:pic>
      <p:pic>
        <p:nvPicPr>
          <p:cNvPr id="6" name="Picture 1" descr="C:\Users\dspaite\Desktop\Documents\Dan\Work\Research\EPIC-Adults\Media, Articles, Logos, Summaries, Info Sheets, Etc\EPIC Logo\EPIC-TBI_logo.jpg"/>
          <p:cNvPicPr>
            <a:picLocks noChangeAspect="1" noChangeArrowheads="1"/>
          </p:cNvPicPr>
          <p:nvPr/>
        </p:nvPicPr>
        <p:blipFill>
          <a:blip r:embed="rId5" cstate="print"/>
          <a:srcRect/>
          <a:stretch>
            <a:fillRect/>
          </a:stretch>
        </p:blipFill>
        <p:spPr bwMode="auto">
          <a:xfrm>
            <a:off x="10238678" y="5250273"/>
            <a:ext cx="1768029" cy="1572415"/>
          </a:xfrm>
          <a:prstGeom prst="rect">
            <a:avLst/>
          </a:prstGeom>
          <a:noFill/>
        </p:spPr>
      </p:pic>
    </p:spTree>
    <p:extLst>
      <p:ext uri="{BB962C8B-B14F-4D97-AF65-F5344CB8AC3E}">
        <p14:creationId xmlns:p14="http://schemas.microsoft.com/office/powerpoint/2010/main" val="254365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390" y="168860"/>
            <a:ext cx="8969298" cy="1143000"/>
          </a:xfrm>
        </p:spPr>
        <p:txBody>
          <a:bodyPr>
            <a:normAutofit/>
          </a:bodyPr>
          <a:lstStyle/>
          <a:p>
            <a:pPr algn="ctr"/>
            <a:r>
              <a:rPr lang="en-US" sz="4800" u="sng" dirty="0">
                <a:solidFill>
                  <a:srgbClr val="3333FF"/>
                </a:solidFill>
                <a:latin typeface="Arial" panose="020B0604020202020204" pitchFamily="34" charset="0"/>
                <a:cs typeface="Arial" panose="020B0604020202020204" pitchFamily="34" charset="0"/>
              </a:rPr>
              <a:t>Summary</a:t>
            </a:r>
            <a:endParaRPr lang="en-US" sz="4800" dirty="0">
              <a:solidFill>
                <a:srgbClr val="3333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600200"/>
            <a:ext cx="10668000" cy="4876800"/>
          </a:xfrm>
        </p:spPr>
        <p:txBody>
          <a:bodyPr>
            <a:normAutofit/>
          </a:bodyPr>
          <a:lstStyle/>
          <a:p>
            <a:r>
              <a:rPr lang="en-US" sz="4400" dirty="0">
                <a:latin typeface="Arial" panose="020B0604020202020204" pitchFamily="34" charset="0"/>
                <a:cs typeface="Arial" panose="020B0604020202020204" pitchFamily="34" charset="0"/>
              </a:rPr>
              <a:t>Training resources and science are available at </a:t>
            </a:r>
            <a:r>
              <a:rPr lang="en-US" sz="4400" dirty="0">
                <a:latin typeface="Arial" panose="020B0604020202020204" pitchFamily="34" charset="0"/>
                <a:cs typeface="Arial" panose="020B0604020202020204" pitchFamily="34" charset="0"/>
                <a:hlinkClick r:id="rId2"/>
              </a:rPr>
              <a:t>www.epic.arizona.edu</a:t>
            </a:r>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Download a QI Tool you can use on your TBI patients</a:t>
            </a:r>
          </a:p>
          <a:p>
            <a:r>
              <a:rPr lang="en-US" sz="4400" dirty="0">
                <a:latin typeface="Arial" panose="020B0604020202020204" pitchFamily="34" charset="0"/>
                <a:cs typeface="Arial" panose="020B0604020202020204" pitchFamily="34" charset="0"/>
              </a:rPr>
              <a:t>Contact us with questions or comments</a:t>
            </a:r>
          </a:p>
          <a:p>
            <a:pPr lvl="1"/>
            <a:r>
              <a:rPr lang="en-US" sz="4000" dirty="0">
                <a:latin typeface="Arial" panose="020B0604020202020204" pitchFamily="34" charset="0"/>
                <a:cs typeface="Arial" panose="020B0604020202020204" pitchFamily="34" charset="0"/>
              </a:rPr>
              <a:t>https://epic.arizona.edu/contact</a:t>
            </a:r>
          </a:p>
          <a:p>
            <a:endParaRPr lang="en-US" sz="105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p:txBody>
      </p:sp>
      <p:pic>
        <p:nvPicPr>
          <p:cNvPr id="4" name="Picture 1" descr="C:\Users\dspaite\Desktop\Documents\Dan\Work\UA Logo-Block-Verticle.png"/>
          <p:cNvPicPr>
            <a:picLocks noChangeAspect="1" noChangeArrowheads="1"/>
          </p:cNvPicPr>
          <p:nvPr/>
        </p:nvPicPr>
        <p:blipFill>
          <a:blip r:embed="rId3" cstate="print"/>
          <a:srcRect/>
          <a:stretch>
            <a:fillRect/>
          </a:stretch>
        </p:blipFill>
        <p:spPr bwMode="auto">
          <a:xfrm>
            <a:off x="381000" y="195980"/>
            <a:ext cx="1054737" cy="1088761"/>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3012" y="216723"/>
            <a:ext cx="1683695" cy="1047274"/>
          </a:xfrm>
          <a:prstGeom prst="rect">
            <a:avLst/>
          </a:prstGeom>
        </p:spPr>
      </p:pic>
      <p:pic>
        <p:nvPicPr>
          <p:cNvPr id="6" name="Picture 1" descr="C:\Users\dspaite\Desktop\Documents\Dan\Work\Research\EPIC-Adults\Media, Articles, Logos, Summaries, Info Sheets, Etc\EPIC Logo\EPIC-TBI_logo.jpg"/>
          <p:cNvPicPr>
            <a:picLocks noChangeAspect="1" noChangeArrowheads="1"/>
          </p:cNvPicPr>
          <p:nvPr/>
        </p:nvPicPr>
        <p:blipFill>
          <a:blip r:embed="rId5" cstate="print"/>
          <a:srcRect/>
          <a:stretch>
            <a:fillRect/>
          </a:stretch>
        </p:blipFill>
        <p:spPr bwMode="auto">
          <a:xfrm>
            <a:off x="10238678" y="5250273"/>
            <a:ext cx="1768029" cy="1572415"/>
          </a:xfrm>
          <a:prstGeom prst="rect">
            <a:avLst/>
          </a:prstGeom>
          <a:noFill/>
        </p:spPr>
      </p:pic>
    </p:spTree>
    <p:extLst>
      <p:ext uri="{BB962C8B-B14F-4D97-AF65-F5344CB8AC3E}">
        <p14:creationId xmlns:p14="http://schemas.microsoft.com/office/powerpoint/2010/main" val="11806415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45243</TotalTime>
  <Words>1166</Words>
  <Application>Microsoft Office PowerPoint</Application>
  <PresentationFormat>Widescreen</PresentationFormat>
  <Paragraphs>147</Paragraphs>
  <Slides>10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SimSun</vt:lpstr>
      <vt:lpstr>Arial</vt:lpstr>
      <vt:lpstr>Arial Black</vt:lpstr>
      <vt:lpstr>Calibri</vt:lpstr>
      <vt:lpstr>Lucida Sans Unicode</vt:lpstr>
      <vt:lpstr>Times New Roman</vt:lpstr>
      <vt:lpstr>Verdana</vt:lpstr>
      <vt:lpstr>Wingdings 2</vt:lpstr>
      <vt:lpstr>Wingdings 3</vt:lpstr>
      <vt:lpstr>Concourse</vt:lpstr>
      <vt:lpstr>EPIC 2.0 in 10 minutes Prehospital Excellence in Management of Traumatic Brain Injury</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Special thanks to the  EPIC Partners</vt:lpstr>
    </vt:vector>
  </TitlesOfParts>
  <Company>The University of Arizona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Sotelo</dc:creator>
  <cp:lastModifiedBy>B. Barnhart</cp:lastModifiedBy>
  <cp:revision>2820</cp:revision>
  <cp:lastPrinted>2014-01-07T01:03:43Z</cp:lastPrinted>
  <dcterms:created xsi:type="dcterms:W3CDTF">2012-01-06T22:01:21Z</dcterms:created>
  <dcterms:modified xsi:type="dcterms:W3CDTF">2020-11-20T22:44:28Z</dcterms:modified>
</cp:coreProperties>
</file>