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7" r:id="rId3"/>
  </p:sldMasterIdLst>
  <p:notesMasterIdLst>
    <p:notesMasterId r:id="rId17"/>
  </p:notesMasterIdLst>
  <p:sldIdLst>
    <p:sldId id="264" r:id="rId4"/>
    <p:sldId id="260" r:id="rId5"/>
    <p:sldId id="263" r:id="rId6"/>
    <p:sldId id="265" r:id="rId7"/>
    <p:sldId id="266" r:id="rId8"/>
    <p:sldId id="267" r:id="rId9"/>
    <p:sldId id="261" r:id="rId10"/>
    <p:sldId id="273" r:id="rId11"/>
    <p:sldId id="270" r:id="rId12"/>
    <p:sldId id="272" r:id="rId13"/>
    <p:sldId id="274"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79E20-D38B-411D-BDC2-4B4CF073F710}" type="datetimeFigureOut">
              <a:rPr lang="en-US" smtClean="0"/>
              <a:t>4/15/2014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A9FBF-C0A9-4EB9-A0FA-FCCCDACDB2FE}" type="slidenum">
              <a:rPr lang="en-US" smtClean="0"/>
              <a:t>‹#›</a:t>
            </a:fld>
            <a:endParaRPr lang="en-US"/>
          </a:p>
        </p:txBody>
      </p:sp>
    </p:spTree>
    <p:extLst>
      <p:ext uri="{BB962C8B-B14F-4D97-AF65-F5344CB8AC3E}">
        <p14:creationId xmlns:p14="http://schemas.microsoft.com/office/powerpoint/2010/main" val="257105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93942-36B1-40C6-9585-35C63E6D54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9413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30000" dirty="0" smtClean="0"/>
              <a:t>nd</a:t>
            </a:r>
            <a:r>
              <a:rPr lang="en-US" baseline="0" dirty="0" smtClean="0"/>
              <a:t> bullet explanation:  </a:t>
            </a:r>
            <a:r>
              <a:rPr lang="en-US" dirty="0" smtClean="0"/>
              <a:t>Multisystem trauma requiring intubation </a:t>
            </a:r>
            <a:r>
              <a:rPr lang="en-US" i="1" u="sng" dirty="0" smtClean="0">
                <a:solidFill>
                  <a:srgbClr val="FF0000"/>
                </a:solidFill>
              </a:rPr>
              <a:t>whether the need for intubation was from TBI or other potential injuries</a:t>
            </a:r>
            <a:endParaRPr lang="en-US" i="1" u="sng" dirty="0">
              <a:solidFill>
                <a:srgbClr val="FF0000"/>
              </a:solidFill>
            </a:endParaRPr>
          </a:p>
        </p:txBody>
      </p:sp>
      <p:sp>
        <p:nvSpPr>
          <p:cNvPr id="4" name="Slide Number Placeholder 3"/>
          <p:cNvSpPr>
            <a:spLocks noGrp="1"/>
          </p:cNvSpPr>
          <p:nvPr>
            <p:ph type="sldNum" sz="quarter" idx="10"/>
          </p:nvPr>
        </p:nvSpPr>
        <p:spPr/>
        <p:txBody>
          <a:bodyPr/>
          <a:lstStyle/>
          <a:p>
            <a:fld id="{52593942-36B1-40C6-9585-35C63E6D548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5648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93942-36B1-40C6-9585-35C63E6D548F}" type="slidenum">
              <a:rPr lang="en-US" smtClean="0"/>
              <a:pPr/>
              <a:t>5</a:t>
            </a:fld>
            <a:endParaRPr lang="en-US"/>
          </a:p>
        </p:txBody>
      </p:sp>
    </p:spTree>
    <p:extLst>
      <p:ext uri="{BB962C8B-B14F-4D97-AF65-F5344CB8AC3E}">
        <p14:creationId xmlns:p14="http://schemas.microsoft.com/office/powerpoint/2010/main" val="201050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93942-36B1-40C6-9585-35C63E6D548F}" type="slidenum">
              <a:rPr lang="en-US" smtClean="0"/>
              <a:pPr/>
              <a:t>6</a:t>
            </a:fld>
            <a:endParaRPr lang="en-US"/>
          </a:p>
        </p:txBody>
      </p:sp>
    </p:spTree>
    <p:extLst>
      <p:ext uri="{BB962C8B-B14F-4D97-AF65-F5344CB8AC3E}">
        <p14:creationId xmlns:p14="http://schemas.microsoft.com/office/powerpoint/2010/main" val="201050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254F87-9F4F-4931-922F-4B82AADAD96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6129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86EC96F-A70A-45B7-B3FB-DAE5B6475B7F}" type="datetimeFigureOut">
              <a:rPr lang="en-US" smtClean="0"/>
              <a:pPr/>
              <a:t>4/15/2014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solidFill>
                <a:srgbClr val="629DD1">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AC5C75D-85E1-4293-86FF-2C3A86A5F464}" type="slidenum">
              <a:rPr lang="en-US" smtClean="0"/>
              <a:pPr/>
              <a:t>‹#›</a:t>
            </a:fld>
            <a:endParaRPr lang="en-US" dirty="0"/>
          </a:p>
        </p:txBody>
      </p:sp>
    </p:spTree>
    <p:extLst>
      <p:ext uri="{BB962C8B-B14F-4D97-AF65-F5344CB8AC3E}">
        <p14:creationId xmlns:p14="http://schemas.microsoft.com/office/powerpoint/2010/main" val="3065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2"/>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854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7" y="274643"/>
            <a:ext cx="1777471"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758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8374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804667-219A-4876-A198-64C458E5D71C}" type="datetimeFigureOut">
              <a:rPr lang="en-US" smtClean="0">
                <a:solidFill>
                  <a:prstClr val="white">
                    <a:tint val="75000"/>
                  </a:prstClr>
                </a:solidFill>
              </a:rPr>
              <a:pPr/>
              <a:t>4/15/2014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451163-03B1-4CEF-B186-3EF0DC306A9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818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04667-219A-4876-A198-64C458E5D71C}" type="datetimeFigureOut">
              <a:rPr lang="en-US" smtClean="0">
                <a:solidFill>
                  <a:prstClr val="white">
                    <a:tint val="75000"/>
                  </a:prstClr>
                </a:solidFill>
              </a:rPr>
              <a:pPr/>
              <a:t>4/15/2014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451163-03B1-4CEF-B186-3EF0DC306A9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946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04667-219A-4876-A198-64C458E5D71C}" type="datetimeFigureOut">
              <a:rPr lang="en-US" smtClean="0">
                <a:solidFill>
                  <a:prstClr val="white">
                    <a:tint val="75000"/>
                  </a:prstClr>
                </a:solidFill>
              </a:rPr>
              <a:pPr/>
              <a:t>4/15/2014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451163-03B1-4CEF-B186-3EF0DC306A9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89625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86EC96F-A70A-45B7-B3FB-DAE5B6475B7F}" type="datetimeFigureOut">
              <a:rPr lang="en-US" smtClean="0"/>
              <a:pPr/>
              <a:t>4/15/2014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solidFill>
                <a:srgbClr val="629DD1">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AC5C75D-85E1-4293-86FF-2C3A86A5F464}" type="slidenum">
              <a:rPr lang="en-US" smtClean="0"/>
              <a:pPr/>
              <a:t>‹#›</a:t>
            </a:fld>
            <a:endParaRPr lang="en-US" dirty="0"/>
          </a:p>
        </p:txBody>
      </p:sp>
    </p:spTree>
    <p:extLst>
      <p:ext uri="{BB962C8B-B14F-4D97-AF65-F5344CB8AC3E}">
        <p14:creationId xmlns:p14="http://schemas.microsoft.com/office/powerpoint/2010/main" val="505521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580272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423479331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AC5C75D-85E1-4293-86FF-2C3A86A5F464}"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7000706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210851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3"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672049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AC5C75D-85E1-4293-86FF-2C3A86A5F464}"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64173030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569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405120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6" name="Footer Placeholder 5"/>
          <p:cNvSpPr>
            <a:spLocks noGrp="1"/>
          </p:cNvSpPr>
          <p:nvPr>
            <p:ph type="ftr" sz="quarter" idx="11"/>
          </p:nvPr>
        </p:nvSpPr>
        <p:spPr>
          <a:xfrm>
            <a:off x="4380076" y="6407947"/>
            <a:ext cx="2350681" cy="365125"/>
          </a:xfrm>
        </p:spPr>
        <p:txBody>
          <a:bodyPr/>
          <a:lstStyle>
            <a:lvl1pPr>
              <a:defRPr>
                <a:solidFill>
                  <a:schemeClr val="tx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AC5C75D-85E1-4293-86FF-2C3A86A5F464}"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351482512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2"/>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01143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7" y="274643"/>
            <a:ext cx="1777471"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6064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1495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AC5C75D-85E1-4293-86FF-2C3A86A5F464}"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14921618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AC5C75D-85E1-4293-86FF-2C3A86A5F464}"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2427714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3"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9866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AC5C75D-85E1-4293-86FF-2C3A86A5F464}"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16075457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104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615064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786EC96F-A70A-45B7-B3FB-DAE5B6475B7F}" type="datetimeFigureOut">
              <a:rPr lang="en-US" smtClean="0">
                <a:solidFill>
                  <a:prstClr val="white"/>
                </a:solidFill>
              </a:rPr>
              <a:pPr/>
              <a:t>4/15/2014</a:t>
            </a:fld>
            <a:endParaRPr lang="en-US" dirty="0">
              <a:solidFill>
                <a:prstClr val="white"/>
              </a:solidFill>
            </a:endParaRPr>
          </a:p>
        </p:txBody>
      </p:sp>
      <p:sp>
        <p:nvSpPr>
          <p:cNvPr id="6" name="Footer Placeholder 5"/>
          <p:cNvSpPr>
            <a:spLocks noGrp="1"/>
          </p:cNvSpPr>
          <p:nvPr>
            <p:ph type="ftr" sz="quarter" idx="11"/>
          </p:nvPr>
        </p:nvSpPr>
        <p:spPr>
          <a:xfrm>
            <a:off x="4380076" y="6407947"/>
            <a:ext cx="2350681" cy="365125"/>
          </a:xfrm>
        </p:spPr>
        <p:txBody>
          <a:bodyPr/>
          <a:lstStyle>
            <a:lvl1pPr>
              <a:defRPr>
                <a:solidFill>
                  <a:schemeClr val="tx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AC5C75D-85E1-4293-86FF-2C3A86A5F464}"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31166797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22" name="Footer Placeholder 21"/>
          <p:cNvSpPr>
            <a:spLocks noGrp="1"/>
          </p:cNvSpPr>
          <p:nvPr>
            <p:ph type="ftr" sz="quarter" idx="3"/>
          </p:nvPr>
        </p:nvSpPr>
        <p:spPr>
          <a:xfrm>
            <a:off x="4380076" y="6407947"/>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7"/>
            <a:ext cx="365760" cy="365125"/>
          </a:xfrm>
          <a:prstGeom prst="rect">
            <a:avLst/>
          </a:prstGeom>
        </p:spPr>
        <p:txBody>
          <a:bodyPr vert="horz" anchor="b"/>
          <a:lstStyle>
            <a:lvl1pPr algn="r" eaLnBrk="1" latinLnBrk="0" hangingPunct="1">
              <a:defRPr kumimoji="0" sz="1000" b="0">
                <a:solidFill>
                  <a:schemeClr val="tx1"/>
                </a:solidFill>
              </a:defRPr>
            </a:lvl1p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517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04667-219A-4876-A198-64C458E5D71C}" type="datetimeFigureOut">
              <a:rPr lang="en-US" smtClean="0">
                <a:solidFill>
                  <a:prstClr val="white">
                    <a:tint val="75000"/>
                  </a:prstClr>
                </a:solidFill>
              </a:rPr>
              <a:pPr/>
              <a:t>4/15/2014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51163-03B1-4CEF-B186-3EF0DC306A9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433314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786EC96F-A70A-45B7-B3FB-DAE5B6475B7F}" type="datetimeFigureOut">
              <a:rPr lang="en-US" smtClean="0">
                <a:solidFill>
                  <a:prstClr val="black"/>
                </a:solidFill>
              </a:rPr>
              <a:pPr/>
              <a:t>4/15/2014</a:t>
            </a:fld>
            <a:endParaRPr lang="en-US" dirty="0">
              <a:solidFill>
                <a:prstClr val="black"/>
              </a:solidFill>
            </a:endParaRPr>
          </a:p>
        </p:txBody>
      </p:sp>
      <p:sp>
        <p:nvSpPr>
          <p:cNvPr id="22" name="Footer Placeholder 21"/>
          <p:cNvSpPr>
            <a:spLocks noGrp="1"/>
          </p:cNvSpPr>
          <p:nvPr>
            <p:ph type="ftr" sz="quarter" idx="3"/>
          </p:nvPr>
        </p:nvSpPr>
        <p:spPr>
          <a:xfrm>
            <a:off x="4380076" y="6407947"/>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7"/>
            <a:ext cx="365760" cy="365125"/>
          </a:xfrm>
          <a:prstGeom prst="rect">
            <a:avLst/>
          </a:prstGeom>
        </p:spPr>
        <p:txBody>
          <a:bodyPr vert="horz" anchor="b"/>
          <a:lstStyle>
            <a:lvl1pPr algn="r" eaLnBrk="1" latinLnBrk="0" hangingPunct="1">
              <a:defRPr kumimoji="0" sz="1000" b="0">
                <a:solidFill>
                  <a:schemeClr val="tx1"/>
                </a:solidFill>
              </a:defRPr>
            </a:lvl1pPr>
          </a:lstStyle>
          <a:p>
            <a:fld id="{AAC5C75D-85E1-4293-86FF-2C3A86A5F4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51278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233" y="336160"/>
            <a:ext cx="8593401" cy="1470025"/>
          </a:xfrm>
        </p:spPr>
        <p:txBody>
          <a:bodyPr>
            <a:normAutofit fontScale="90000"/>
          </a:bodyPr>
          <a:lstStyle/>
          <a:p>
            <a:r>
              <a:rPr lang="en-US" sz="5400" u="sng" dirty="0" smtClean="0"/>
              <a:t>EPIC Run Review / Update</a:t>
            </a:r>
            <a:r>
              <a:rPr lang="en-US" dirty="0" smtClean="0"/>
              <a:t/>
            </a:r>
            <a:br>
              <a:rPr lang="en-US" dirty="0" smtClean="0"/>
            </a:br>
            <a:r>
              <a:rPr lang="en-US" sz="3556" dirty="0" smtClean="0"/>
              <a:t>Sneaky TBI </a:t>
            </a:r>
            <a:r>
              <a:rPr lang="en-US" sz="3556" dirty="0" smtClean="0"/>
              <a:t>Patients</a:t>
            </a:r>
            <a:r>
              <a:rPr lang="en-US" sz="3556" smtClean="0"/>
              <a:t/>
            </a:r>
            <a:br>
              <a:rPr lang="en-US" sz="3556" smtClean="0"/>
            </a:br>
            <a:r>
              <a:rPr lang="en-US" sz="3556" smtClean="0"/>
              <a:t>Case 663221</a:t>
            </a:r>
            <a:r>
              <a:rPr lang="en-US" sz="3200" dirty="0"/>
              <a:t/>
            </a:r>
            <a:br>
              <a:rPr lang="en-US" sz="3200" dirty="0"/>
            </a:br>
            <a:endParaRPr lang="en-US" sz="3556" dirty="0"/>
          </a:p>
        </p:txBody>
      </p:sp>
      <p:pic>
        <p:nvPicPr>
          <p:cNvPr id="5" name="Picture 10" descr="UA-horiz pms white.png"/>
          <p:cNvPicPr>
            <a:picLocks noChangeAspect="1"/>
          </p:cNvPicPr>
          <p:nvPr/>
        </p:nvPicPr>
        <p:blipFill>
          <a:blip r:embed="rId4" cstate="print"/>
          <a:srcRect/>
          <a:stretch>
            <a:fillRect/>
          </a:stretch>
        </p:blipFill>
        <p:spPr bwMode="auto">
          <a:xfrm>
            <a:off x="2590800" y="5715000"/>
            <a:ext cx="3886200" cy="830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 descr="C:\Users\dspaite\Desktop\Documents\Dan\Work\Research\EPIC-Adults\Media, Articles, Logos, Summaries, Info Sheets, Etc\EPIC Logo\EPIC-TBI_logo.jpg"/>
          <p:cNvPicPr>
            <a:picLocks noChangeAspect="1" noChangeArrowheads="1"/>
          </p:cNvPicPr>
          <p:nvPr/>
        </p:nvPicPr>
        <p:blipFill>
          <a:blip r:embed="rId5" cstate="print"/>
          <a:srcRect/>
          <a:stretch>
            <a:fillRect/>
          </a:stretch>
        </p:blipFill>
        <p:spPr bwMode="auto">
          <a:xfrm>
            <a:off x="2895600" y="2057400"/>
            <a:ext cx="3407451" cy="3030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6" cstate="print"/>
          <a:srcRect/>
          <a:stretch>
            <a:fillRect/>
          </a:stretch>
        </p:blipFill>
        <p:spPr bwMode="auto">
          <a:xfrm>
            <a:off x="158243" y="5109701"/>
            <a:ext cx="1000816" cy="1580989"/>
          </a:xfrm>
          <a:prstGeom prst="rect">
            <a:avLst/>
          </a:prstGeom>
          <a:noFill/>
          <a:ln w="9525">
            <a:noFill/>
            <a:miter lim="800000"/>
            <a:headEnd/>
            <a:tailEnd/>
          </a:ln>
        </p:spPr>
      </p:pic>
      <p:pic>
        <p:nvPicPr>
          <p:cNvPr id="8" name="Picture 7" descr="AEMRC_logo_cmyk.eps"/>
          <p:cNvPicPr>
            <a:picLocks noChangeAspect="1"/>
          </p:cNvPicPr>
          <p:nvPr/>
        </p:nvPicPr>
        <p:blipFill>
          <a:blip r:embed="rId7" cstate="print"/>
          <a:stretch>
            <a:fillRect/>
          </a:stretch>
        </p:blipFill>
        <p:spPr>
          <a:xfrm>
            <a:off x="63908" y="3581093"/>
            <a:ext cx="1117257" cy="11430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cstate="print"/>
          <a:stretch>
            <a:fillRect/>
          </a:stretch>
        </p:blipFill>
        <p:spPr>
          <a:xfrm>
            <a:off x="161330" y="2590800"/>
            <a:ext cx="997729" cy="712664"/>
          </a:xfrm>
          <a:prstGeom prst="rect">
            <a:avLst/>
          </a:prstGeom>
        </p:spPr>
      </p:pic>
      <p:sp>
        <p:nvSpPr>
          <p:cNvPr id="3" name="TextBox 2"/>
          <p:cNvSpPr txBox="1"/>
          <p:nvPr/>
        </p:nvSpPr>
        <p:spPr>
          <a:xfrm>
            <a:off x="7315200" y="6202845"/>
            <a:ext cx="1524000" cy="369332"/>
          </a:xfrm>
          <a:prstGeom prst="rect">
            <a:avLst/>
          </a:prstGeom>
          <a:noFill/>
        </p:spPr>
        <p:txBody>
          <a:bodyPr wrap="square" rtlCol="0">
            <a:spAutoFit/>
          </a:bodyPr>
          <a:lstStyle/>
          <a:p>
            <a:r>
              <a:rPr lang="en-US" dirty="0" smtClean="0">
                <a:solidFill>
                  <a:prstClr val="white"/>
                </a:solidFill>
              </a:rPr>
              <a:t>V1.0 3/2014</a:t>
            </a:r>
            <a:endParaRPr lang="en-US" dirty="0">
              <a:solidFill>
                <a:prstClr val="white"/>
              </a:solidFill>
            </a:endParaRPr>
          </a:p>
        </p:txBody>
      </p:sp>
    </p:spTree>
    <p:custDataLst>
      <p:tags r:id="rId1"/>
    </p:custDataLst>
    <p:extLst>
      <p:ext uri="{BB962C8B-B14F-4D97-AF65-F5344CB8AC3E}">
        <p14:creationId xmlns:p14="http://schemas.microsoft.com/office/powerpoint/2010/main" val="332444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marL="109728" indent="0">
              <a:buNone/>
            </a:pPr>
            <a:r>
              <a:rPr lang="en-US" sz="3600" dirty="0"/>
              <a:t> </a:t>
            </a:r>
            <a:r>
              <a:rPr lang="en-US" sz="3200" dirty="0" smtClean="0"/>
              <a:t>	</a:t>
            </a:r>
          </a:p>
        </p:txBody>
      </p:sp>
      <p:sp>
        <p:nvSpPr>
          <p:cNvPr id="5" name="Title 1"/>
          <p:cNvSpPr txBox="1">
            <a:spLocks/>
          </p:cNvSpPr>
          <p:nvPr/>
        </p:nvSpPr>
        <p:spPr>
          <a:xfrm>
            <a:off x="304799" y="550333"/>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Actual Case</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170" t="12222" r="10813" b="17531"/>
          <a:stretch/>
        </p:blipFill>
        <p:spPr>
          <a:xfrm>
            <a:off x="1752600" y="1540933"/>
            <a:ext cx="5693835" cy="5257800"/>
          </a:xfrm>
          <a:prstGeom prst="rect">
            <a:avLst/>
          </a:prstGeom>
        </p:spPr>
      </p:pic>
    </p:spTree>
    <p:custDataLst>
      <p:tags r:id="rId1"/>
    </p:custDataLst>
    <p:extLst>
      <p:ext uri="{BB962C8B-B14F-4D97-AF65-F5344CB8AC3E}">
        <p14:creationId xmlns:p14="http://schemas.microsoft.com/office/powerpoint/2010/main" val="2154748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marL="109728" indent="0">
              <a:buNone/>
            </a:pPr>
            <a:r>
              <a:rPr lang="en-US" sz="3600" dirty="0"/>
              <a:t> </a:t>
            </a:r>
            <a:r>
              <a:rPr lang="en-US" sz="3200" dirty="0" smtClean="0"/>
              <a:t>	</a:t>
            </a:r>
          </a:p>
        </p:txBody>
      </p:sp>
      <p:sp>
        <p:nvSpPr>
          <p:cNvPr id="5" name="Title 1"/>
          <p:cNvSpPr txBox="1">
            <a:spLocks/>
          </p:cNvSpPr>
          <p:nvPr/>
        </p:nvSpPr>
        <p:spPr>
          <a:xfrm>
            <a:off x="304799" y="550333"/>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Actual Case</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214" t="9506" r="9288" b="57284"/>
          <a:stretch/>
        </p:blipFill>
        <p:spPr>
          <a:xfrm>
            <a:off x="457200" y="1676400"/>
            <a:ext cx="7755636" cy="4449235"/>
          </a:xfrm>
          <a:prstGeom prst="rect">
            <a:avLst/>
          </a:prstGeom>
        </p:spPr>
      </p:pic>
    </p:spTree>
    <p:custDataLst>
      <p:tags r:id="rId1"/>
    </p:custDataLst>
    <p:extLst>
      <p:ext uri="{BB962C8B-B14F-4D97-AF65-F5344CB8AC3E}">
        <p14:creationId xmlns:p14="http://schemas.microsoft.com/office/powerpoint/2010/main" val="1647776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algn="ctr">
              <a:buNone/>
            </a:pPr>
            <a:r>
              <a:rPr lang="en-US" sz="3200" dirty="0" smtClean="0"/>
              <a:t>	</a:t>
            </a:r>
          </a:p>
        </p:txBody>
      </p:sp>
      <p:sp>
        <p:nvSpPr>
          <p:cNvPr id="10" name="TextBox 9"/>
          <p:cNvSpPr txBox="1"/>
          <p:nvPr/>
        </p:nvSpPr>
        <p:spPr>
          <a:xfrm>
            <a:off x="76200" y="152400"/>
            <a:ext cx="8839200" cy="5970865"/>
          </a:xfrm>
          <a:prstGeom prst="rect">
            <a:avLst/>
          </a:prstGeom>
          <a:noFill/>
        </p:spPr>
        <p:txBody>
          <a:bodyPr wrap="square" rtlCol="0">
            <a:spAutoFit/>
          </a:bodyPr>
          <a:lstStyle/>
          <a:p>
            <a:r>
              <a:rPr lang="en-US" b="1" dirty="0" smtClean="0"/>
              <a:t>EPIC ID 663221</a:t>
            </a:r>
            <a:endParaRPr lang="en-US" dirty="0" smtClean="0"/>
          </a:p>
          <a:p>
            <a:endParaRPr lang="en-US" b="1" dirty="0" smtClean="0"/>
          </a:p>
          <a:p>
            <a:r>
              <a:rPr lang="en-US" b="1" dirty="0" smtClean="0"/>
              <a:t>Motorcycle Accident</a:t>
            </a:r>
          </a:p>
          <a:p>
            <a:endParaRPr lang="en-US" b="1" dirty="0"/>
          </a:p>
          <a:p>
            <a:r>
              <a:rPr lang="en-US" b="1" dirty="0" smtClean="0"/>
              <a:t>Major </a:t>
            </a:r>
            <a:r>
              <a:rPr lang="en-US" b="1" dirty="0"/>
              <a:t>Injuries</a:t>
            </a:r>
            <a:r>
              <a:rPr lang="en-US" b="1" dirty="0" smtClean="0"/>
              <a:t>: </a:t>
            </a:r>
            <a:r>
              <a:rPr lang="en-US" dirty="0" smtClean="0"/>
              <a:t>Subdural </a:t>
            </a:r>
            <a:r>
              <a:rPr lang="en-US" dirty="0"/>
              <a:t>hematoma, lung contusion, </a:t>
            </a:r>
            <a:r>
              <a:rPr lang="en-US" dirty="0" err="1"/>
              <a:t>pneumo</a:t>
            </a:r>
            <a:r>
              <a:rPr lang="en-US" dirty="0"/>
              <a:t> or </a:t>
            </a:r>
            <a:r>
              <a:rPr lang="en-US" dirty="0" err="1"/>
              <a:t>hemothorax</a:t>
            </a:r>
            <a:r>
              <a:rPr lang="en-US" dirty="0"/>
              <a:t>, subarachnoid hematoma, cerebral hemorrhage, liver and spleen lacerations, kidney contusion, GI tract injury.</a:t>
            </a:r>
          </a:p>
          <a:p>
            <a:r>
              <a:rPr lang="en-US" b="1" dirty="0"/>
              <a:t> </a:t>
            </a:r>
            <a:endParaRPr lang="en-US" dirty="0"/>
          </a:p>
          <a:p>
            <a:r>
              <a:rPr lang="en-US" b="1" dirty="0"/>
              <a:t>Discharge Status</a:t>
            </a:r>
            <a:endParaRPr lang="en-US" dirty="0"/>
          </a:p>
          <a:p>
            <a:r>
              <a:rPr lang="en-US" dirty="0"/>
              <a:t>Rehab or Long Term Care</a:t>
            </a:r>
          </a:p>
          <a:p>
            <a:r>
              <a:rPr lang="en-US" dirty="0"/>
              <a:t> </a:t>
            </a:r>
          </a:p>
          <a:p>
            <a:r>
              <a:rPr lang="en-US" b="1" dirty="0"/>
              <a:t>Comments: Great job!!! </a:t>
            </a:r>
            <a:r>
              <a:rPr lang="en-US" dirty="0"/>
              <a:t>Very complex injuries not evident on scene, but assessed really well. </a:t>
            </a:r>
            <a:r>
              <a:rPr lang="en-US" dirty="0" smtClean="0"/>
              <a:t>Very severe injuries for a patient alert and oriented with no reported loss of consciousness. Great </a:t>
            </a:r>
            <a:r>
              <a:rPr lang="en-US" dirty="0"/>
              <a:t>on scene time of 7 minutes. Case was before EPIC training.</a:t>
            </a:r>
            <a:r>
              <a:rPr lang="en-US" b="1" dirty="0"/>
              <a:t> </a:t>
            </a:r>
            <a:endParaRPr lang="en-US" dirty="0"/>
          </a:p>
          <a:p>
            <a:endParaRPr lang="en-US" sz="1400" dirty="0" smtClean="0"/>
          </a:p>
          <a:p>
            <a:r>
              <a:rPr lang="en-US" sz="1400" dirty="0" smtClean="0"/>
              <a:t>These </a:t>
            </a:r>
            <a:r>
              <a:rPr lang="en-US" sz="1400" dirty="0" smtClean="0"/>
              <a:t>patients were chosen because they are hard to identify, but have significant injuries and high hospital expenses. </a:t>
            </a:r>
            <a:endParaRPr lang="en-US" sz="1400" dirty="0"/>
          </a:p>
          <a:p>
            <a:r>
              <a:rPr lang="en-US" sz="1400" dirty="0"/>
              <a:t>  </a:t>
            </a:r>
          </a:p>
          <a:p>
            <a:r>
              <a:rPr lang="en-US" sz="1400" dirty="0"/>
              <a:t>Clinical correlation (another set of eyes) is strongly recommended. If we have missed any care given, we apologize. We only look at data, not circumstances. We are not tracking individual performance. This is simply intended as a way to reinforce the best EPIC care possible using real cases you have been on and provide outcomes on cases.</a:t>
            </a:r>
          </a:p>
        </p:txBody>
      </p:sp>
    </p:spTree>
    <p:custDataLst>
      <p:tags r:id="rId1"/>
    </p:custDataLst>
    <p:extLst>
      <p:ext uri="{BB962C8B-B14F-4D97-AF65-F5344CB8AC3E}">
        <p14:creationId xmlns:p14="http://schemas.microsoft.com/office/powerpoint/2010/main" val="3980766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algn="ctr">
              <a:buNone/>
            </a:pPr>
            <a:r>
              <a:rPr lang="en-US" sz="3200" dirty="0" smtClean="0"/>
              <a:t>EPIC care matters. </a:t>
            </a:r>
          </a:p>
          <a:p>
            <a:pPr algn="ctr">
              <a:buNone/>
            </a:pPr>
            <a:r>
              <a:rPr lang="en-US" sz="3200" dirty="0" smtClean="0"/>
              <a:t>Thanks for all you are doing! </a:t>
            </a:r>
          </a:p>
          <a:p>
            <a:pPr algn="ctr">
              <a:buNone/>
            </a:pPr>
            <a:r>
              <a:rPr lang="en-US" sz="3200" dirty="0" smtClean="0"/>
              <a:t>Great work!	</a:t>
            </a:r>
          </a:p>
        </p:txBody>
      </p:sp>
      <p:sp>
        <p:nvSpPr>
          <p:cNvPr id="5" name="Title 1"/>
          <p:cNvSpPr txBox="1">
            <a:spLocks/>
          </p:cNvSpPr>
          <p:nvPr/>
        </p:nvSpPr>
        <p:spPr>
          <a:xfrm>
            <a:off x="304799" y="550333"/>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Thanks from EPIC Team!</a:t>
            </a:r>
          </a:p>
        </p:txBody>
      </p:sp>
    </p:spTree>
    <p:custDataLst>
      <p:tags r:id="rId1"/>
    </p:custDataLst>
    <p:extLst>
      <p:ext uri="{BB962C8B-B14F-4D97-AF65-F5344CB8AC3E}">
        <p14:creationId xmlns:p14="http://schemas.microsoft.com/office/powerpoint/2010/main" val="1224856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marL="0" indent="0">
              <a:buNone/>
            </a:pPr>
            <a:r>
              <a:rPr lang="en-US" sz="3500" dirty="0" smtClean="0">
                <a:latin typeface="+mj-lt"/>
              </a:rPr>
              <a:t>Actual TBI </a:t>
            </a:r>
            <a:r>
              <a:rPr lang="en-US" sz="3500" dirty="0" err="1" smtClean="0">
                <a:latin typeface="+mj-lt"/>
              </a:rPr>
              <a:t>pts</a:t>
            </a:r>
            <a:r>
              <a:rPr lang="en-US" sz="3500" dirty="0" smtClean="0">
                <a:latin typeface="+mj-lt"/>
              </a:rPr>
              <a:t> from Arizona agencies</a:t>
            </a:r>
          </a:p>
          <a:p>
            <a:pPr marL="0" indent="0">
              <a:buNone/>
            </a:pPr>
            <a:r>
              <a:rPr lang="en-US" sz="2000" dirty="0" smtClean="0">
                <a:latin typeface="+mj-lt"/>
              </a:rPr>
              <a:t> </a:t>
            </a:r>
          </a:p>
          <a:p>
            <a:pPr marL="0" indent="0">
              <a:buNone/>
            </a:pPr>
            <a:r>
              <a:rPr lang="en-US" sz="2800" dirty="0" smtClean="0">
                <a:latin typeface="+mj-lt"/>
              </a:rPr>
              <a:t>Goal:</a:t>
            </a:r>
          </a:p>
          <a:p>
            <a:pPr marL="457200" indent="-457200"/>
            <a:r>
              <a:rPr lang="en-US" sz="3200" dirty="0" smtClean="0">
                <a:latin typeface="+mj-lt"/>
              </a:rPr>
              <a:t>Quick Refresher/Run Review</a:t>
            </a:r>
          </a:p>
          <a:p>
            <a:pPr marL="457200" indent="-457200"/>
            <a:r>
              <a:rPr lang="en-US" sz="3200" kern="1400" dirty="0" smtClean="0">
                <a:latin typeface="+mj-lt"/>
                <a:cs typeface="Times New Roman" panose="02020603050405020304" pitchFamily="18" charset="0"/>
              </a:rPr>
              <a:t>TBI can be hard to spot in field</a:t>
            </a:r>
          </a:p>
          <a:p>
            <a:pPr marL="457200" indent="-457200"/>
            <a:r>
              <a:rPr lang="en-US" sz="3200" kern="1400" dirty="0" smtClean="0">
                <a:latin typeface="+mj-lt"/>
                <a:cs typeface="Times New Roman" panose="02020603050405020304" pitchFamily="18" charset="0"/>
              </a:rPr>
              <a:t>Review good TBI management</a:t>
            </a:r>
          </a:p>
          <a:p>
            <a:pPr marL="457200" indent="-457200"/>
            <a:r>
              <a:rPr lang="en-US" sz="3200" dirty="0" smtClean="0">
                <a:latin typeface="+mj-lt"/>
              </a:rPr>
              <a:t>Outcomes-What happened?</a:t>
            </a:r>
            <a:endParaRPr lang="en-US" sz="3200" dirty="0">
              <a:latin typeface="+mj-lt"/>
            </a:endParaRPr>
          </a:p>
          <a:p>
            <a:pPr marL="457200" indent="-457200"/>
            <a:endParaRPr lang="en-US" sz="3200" b="1" kern="1400" dirty="0" smtClean="0">
              <a:latin typeface="+mj-lt"/>
              <a:cs typeface="Times New Roman" panose="02020603050405020304" pitchFamily="18" charset="0"/>
            </a:endParaRPr>
          </a:p>
          <a:p>
            <a:pPr marL="0" indent="0">
              <a:buNone/>
            </a:pPr>
            <a:endParaRPr lang="en-US" sz="3200" b="1" kern="1400" dirty="0" smtClean="0">
              <a:latin typeface="+mj-lt"/>
              <a:cs typeface="Times New Roman" panose="02020603050405020304" pitchFamily="18" charset="0"/>
            </a:endParaRPr>
          </a:p>
          <a:p>
            <a:pPr marL="457200" indent="-457200"/>
            <a:endParaRPr lang="en-US" sz="3200" b="1" kern="1400" dirty="0" smtClean="0">
              <a:latin typeface="+mj-lt"/>
              <a:cs typeface="Times New Roman" panose="02020603050405020304" pitchFamily="18" charset="0"/>
            </a:endParaRPr>
          </a:p>
          <a:p>
            <a:pPr marL="0" indent="0">
              <a:buNone/>
            </a:pPr>
            <a:endParaRPr lang="en-US" sz="3200" b="1" kern="1400" dirty="0" smtClean="0">
              <a:latin typeface="+mj-lt"/>
              <a:cs typeface="Times New Roman" panose="02020603050405020304" pitchFamily="18" charset="0"/>
            </a:endParaRPr>
          </a:p>
          <a:p>
            <a:pPr marL="457200" indent="-457200"/>
            <a:endParaRPr lang="en-US" sz="3200" kern="1400" dirty="0" smtClean="0">
              <a:latin typeface="+mj-lt"/>
              <a:cs typeface="Times New Roman" panose="02020603050405020304" pitchFamily="18" charset="0"/>
            </a:endParaRPr>
          </a:p>
          <a:p>
            <a:pPr marL="0" indent="0">
              <a:buNone/>
            </a:pPr>
            <a:endParaRPr lang="en-US" sz="3200" kern="1400" dirty="0">
              <a:latin typeface="+mj-lt"/>
              <a:cs typeface="Times New Roman" panose="02020603050405020304" pitchFamily="18" charset="0"/>
            </a:endParaRPr>
          </a:p>
          <a:p>
            <a:pPr marL="0" indent="0">
              <a:buNone/>
            </a:pPr>
            <a:endParaRPr lang="en-US" sz="3200" kern="1400" dirty="0">
              <a:latin typeface="+mj-lt"/>
              <a:cs typeface="Times New Roman" panose="02020603050405020304" pitchFamily="18" charset="0"/>
            </a:endParaRPr>
          </a:p>
          <a:p>
            <a:pPr algn="just"/>
            <a:endParaRPr lang="en-US" sz="2800" kern="1400" dirty="0">
              <a:latin typeface="+mj-lt"/>
              <a:cs typeface="Times New Roman" panose="02020603050405020304" pitchFamily="18" charset="0"/>
            </a:endParaRPr>
          </a:p>
          <a:p>
            <a:pPr algn="ctr">
              <a:buNone/>
            </a:pPr>
            <a:endParaRPr lang="en-US" sz="3200" dirty="0" smtClean="0"/>
          </a:p>
        </p:txBody>
      </p:sp>
      <p:sp>
        <p:nvSpPr>
          <p:cNvPr id="5" name="Title 1"/>
          <p:cNvSpPr txBox="1">
            <a:spLocks/>
          </p:cNvSpPr>
          <p:nvPr/>
        </p:nvSpPr>
        <p:spPr>
          <a:xfrm>
            <a:off x="304800" y="533400"/>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Sneaky TBI Patients</a:t>
            </a:r>
          </a:p>
        </p:txBody>
      </p:sp>
    </p:spTree>
    <p:custDataLst>
      <p:tags r:id="rId1"/>
    </p:custDataLst>
    <p:extLst>
      <p:ext uri="{BB962C8B-B14F-4D97-AF65-F5344CB8AC3E}">
        <p14:creationId xmlns:p14="http://schemas.microsoft.com/office/powerpoint/2010/main" val="328278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fontScale="62500" lnSpcReduction="20000"/>
          </a:bodyPr>
          <a:lstStyle/>
          <a:p>
            <a:pPr marL="0" indent="0">
              <a:buNone/>
            </a:pPr>
            <a:r>
              <a:rPr lang="en-US" sz="4500" dirty="0" smtClean="0">
                <a:latin typeface="+mj-lt"/>
              </a:rPr>
              <a:t>No. Initial Trauma Center GCS can’t either. </a:t>
            </a:r>
          </a:p>
          <a:p>
            <a:pPr marL="0" indent="0">
              <a:buNone/>
            </a:pPr>
            <a:endParaRPr lang="en-US" sz="3200" b="1" kern="1400" dirty="0" smtClean="0">
              <a:latin typeface="+mj-lt"/>
              <a:cs typeface="Times New Roman" panose="02020603050405020304" pitchFamily="18" charset="0"/>
            </a:endParaRPr>
          </a:p>
          <a:p>
            <a:pPr marL="457200" indent="-457200"/>
            <a:r>
              <a:rPr lang="en-US" sz="3200" b="1" kern="1400" dirty="0" smtClean="0">
                <a:latin typeface="+mj-lt"/>
                <a:cs typeface="Times New Roman" panose="02020603050405020304" pitchFamily="18" charset="0"/>
              </a:rPr>
              <a:t>73% </a:t>
            </a:r>
            <a:r>
              <a:rPr lang="en-US" sz="3200" kern="1400" dirty="0" smtClean="0">
                <a:latin typeface="+mj-lt"/>
                <a:cs typeface="Times New Roman" panose="02020603050405020304" pitchFamily="18" charset="0"/>
              </a:rPr>
              <a:t>of</a:t>
            </a:r>
            <a:r>
              <a:rPr lang="en-US" sz="3200" b="1" kern="1400" dirty="0" smtClean="0">
                <a:latin typeface="+mj-lt"/>
                <a:cs typeface="Times New Roman" panose="02020603050405020304" pitchFamily="18" charset="0"/>
              </a:rPr>
              <a:t> </a:t>
            </a:r>
            <a:r>
              <a:rPr lang="en-US" sz="3200" kern="1400" dirty="0" smtClean="0">
                <a:latin typeface="+mj-lt"/>
                <a:cs typeface="Times New Roman" panose="02020603050405020304" pitchFamily="18" charset="0"/>
              </a:rPr>
              <a:t>moderate to severe </a:t>
            </a:r>
            <a:r>
              <a:rPr lang="en-US" sz="3200" kern="1400" dirty="0">
                <a:latin typeface="+mj-lt"/>
                <a:cs typeface="Times New Roman" panose="02020603050405020304" pitchFamily="18" charset="0"/>
              </a:rPr>
              <a:t>TBI patients have initial </a:t>
            </a:r>
            <a:r>
              <a:rPr lang="en-US" sz="3200" kern="1400" dirty="0" smtClean="0">
                <a:latin typeface="+mj-lt"/>
                <a:cs typeface="Times New Roman" panose="02020603050405020304" pitchFamily="18" charset="0"/>
              </a:rPr>
              <a:t>TC </a:t>
            </a:r>
            <a:r>
              <a:rPr lang="en-US" sz="3200" kern="1400" dirty="0">
                <a:latin typeface="+mj-lt"/>
                <a:cs typeface="Times New Roman" panose="02020603050405020304" pitchFamily="18" charset="0"/>
              </a:rPr>
              <a:t>GCS scores of </a:t>
            </a:r>
            <a:r>
              <a:rPr lang="en-US" sz="3200" kern="1400" dirty="0" smtClean="0">
                <a:latin typeface="+mj-lt"/>
                <a:cs typeface="Times New Roman" panose="02020603050405020304" pitchFamily="18" charset="0"/>
              </a:rPr>
              <a:t>13-15. </a:t>
            </a:r>
          </a:p>
          <a:p>
            <a:pPr marL="0" indent="0">
              <a:buNone/>
            </a:pPr>
            <a:endParaRPr lang="en-US" sz="3200" kern="1400" dirty="0">
              <a:latin typeface="+mj-lt"/>
              <a:cs typeface="Times New Roman" panose="02020603050405020304" pitchFamily="18" charset="0"/>
            </a:endParaRPr>
          </a:p>
          <a:p>
            <a:pPr marL="457200" indent="-457200"/>
            <a:r>
              <a:rPr lang="en-US" sz="3200" kern="1400" dirty="0" smtClean="0">
                <a:latin typeface="+mj-lt"/>
                <a:cs typeface="Times New Roman" panose="02020603050405020304" pitchFamily="18" charset="0"/>
              </a:rPr>
              <a:t>EMS GCS is no better at predicting TBI</a:t>
            </a:r>
          </a:p>
          <a:p>
            <a:endParaRPr lang="en-US" sz="3200" kern="1400" dirty="0" smtClean="0">
              <a:latin typeface="+mj-lt"/>
              <a:cs typeface="Times New Roman" panose="02020603050405020304" pitchFamily="18" charset="0"/>
            </a:endParaRPr>
          </a:p>
          <a:p>
            <a:pPr marL="457200" indent="-457200"/>
            <a:r>
              <a:rPr lang="en-US" sz="3200" kern="1400" dirty="0" smtClean="0">
                <a:latin typeface="+mj-lt"/>
                <a:cs typeface="Times New Roman" panose="02020603050405020304" pitchFamily="18" charset="0"/>
              </a:rPr>
              <a:t>Over </a:t>
            </a:r>
            <a:r>
              <a:rPr lang="en-US" sz="3200" b="1" kern="1400" dirty="0">
                <a:latin typeface="+mj-lt"/>
                <a:cs typeface="Times New Roman" panose="02020603050405020304" pitchFamily="18" charset="0"/>
              </a:rPr>
              <a:t>HALF </a:t>
            </a:r>
            <a:r>
              <a:rPr lang="en-US" sz="3200" b="1" kern="1400" dirty="0" smtClean="0">
                <a:latin typeface="+mj-lt"/>
                <a:cs typeface="Times New Roman" panose="02020603050405020304" pitchFamily="18" charset="0"/>
              </a:rPr>
              <a:t>(52%) </a:t>
            </a:r>
            <a:r>
              <a:rPr lang="en-US" sz="3200" kern="1400" dirty="0" smtClean="0">
                <a:latin typeface="+mj-lt"/>
                <a:cs typeface="Times New Roman" panose="02020603050405020304" pitchFamily="18" charset="0"/>
              </a:rPr>
              <a:t>of moderate to severe TBI patients </a:t>
            </a:r>
            <a:r>
              <a:rPr lang="en-US" sz="3200" b="1" kern="1400" dirty="0" smtClean="0">
                <a:latin typeface="+mj-lt"/>
                <a:cs typeface="Times New Roman" panose="02020603050405020304" pitchFamily="18" charset="0"/>
              </a:rPr>
              <a:t> </a:t>
            </a:r>
            <a:r>
              <a:rPr lang="en-US" sz="3200" kern="1400" dirty="0" smtClean="0">
                <a:latin typeface="+mj-lt"/>
                <a:cs typeface="Times New Roman" panose="02020603050405020304" pitchFamily="18" charset="0"/>
              </a:rPr>
              <a:t>have normal GCS scores (4/5/6=15) initially.</a:t>
            </a:r>
            <a:r>
              <a:rPr lang="en-US" sz="3200" b="1" kern="1400" dirty="0" smtClean="0">
                <a:latin typeface="+mj-lt"/>
                <a:cs typeface="Times New Roman" panose="02020603050405020304" pitchFamily="18" charset="0"/>
              </a:rPr>
              <a:t> </a:t>
            </a:r>
          </a:p>
          <a:p>
            <a:pPr marL="457200" indent="-457200"/>
            <a:endParaRPr lang="en-US" sz="3200" b="1" kern="1400" dirty="0">
              <a:latin typeface="+mj-lt"/>
              <a:cs typeface="Times New Roman" panose="02020603050405020304" pitchFamily="18" charset="0"/>
            </a:endParaRPr>
          </a:p>
          <a:p>
            <a:pPr marL="457200" indent="-457200"/>
            <a:r>
              <a:rPr lang="en-US" sz="3200" b="1" kern="1400" dirty="0" smtClean="0">
                <a:cs typeface="Times New Roman" panose="02020603050405020304" pitchFamily="18" charset="0"/>
              </a:rPr>
              <a:t>GOAL: Treating </a:t>
            </a:r>
            <a:r>
              <a:rPr lang="en-US" sz="3200" b="1" kern="1400" dirty="0">
                <a:cs typeface="Times New Roman" panose="02020603050405020304" pitchFamily="18" charset="0"/>
              </a:rPr>
              <a:t>EVERY trauma pt. using EPIC </a:t>
            </a:r>
            <a:r>
              <a:rPr lang="en-US" sz="3200" b="1" kern="1400" dirty="0" smtClean="0">
                <a:cs typeface="Times New Roman" panose="02020603050405020304" pitchFamily="18" charset="0"/>
              </a:rPr>
              <a:t>guidelines helps </a:t>
            </a:r>
            <a:r>
              <a:rPr lang="en-US" sz="3200" b="1" kern="1400" dirty="0">
                <a:cs typeface="Times New Roman" panose="02020603050405020304" pitchFamily="18" charset="0"/>
              </a:rPr>
              <a:t>prevent secondary injury in all of them.  </a:t>
            </a:r>
          </a:p>
          <a:p>
            <a:pPr marL="0" indent="0">
              <a:buNone/>
            </a:pPr>
            <a:endParaRPr lang="en-US" sz="2200" kern="1400" dirty="0" smtClean="0">
              <a:latin typeface="Adobe Jenson Pro"/>
              <a:cs typeface="Times New Roman" panose="02020603050405020304" pitchFamily="18" charset="0"/>
            </a:endParaRPr>
          </a:p>
          <a:p>
            <a:pPr marL="0" indent="0">
              <a:buNone/>
            </a:pPr>
            <a:r>
              <a:rPr lang="en-US" sz="2200" kern="1400" dirty="0" smtClean="0">
                <a:latin typeface="Adobe Jenson Pro"/>
                <a:cs typeface="Times New Roman" panose="02020603050405020304" pitchFamily="18" charset="0"/>
              </a:rPr>
              <a:t>Source</a:t>
            </a:r>
            <a:r>
              <a:rPr lang="en-US" sz="2200" kern="1400" dirty="0">
                <a:latin typeface="Adobe Jenson Pro"/>
                <a:cs typeface="Times New Roman" panose="02020603050405020304" pitchFamily="18" charset="0"/>
              </a:rPr>
              <a:t>: ASTR and EPIC database, similar findings reported in </a:t>
            </a:r>
            <a:r>
              <a:rPr lang="sv-SE" sz="2200" i="1" dirty="0"/>
              <a:t>Emerg Med J 2013;30:876 doi:10.1136/emermed-2013-203113.24 </a:t>
            </a:r>
            <a:endParaRPr lang="en-US" sz="2200" kern="1400" dirty="0">
              <a:latin typeface="Adobe Jenson Pro"/>
              <a:cs typeface="Times New Roman" panose="02020603050405020304" pitchFamily="18" charset="0"/>
            </a:endParaRPr>
          </a:p>
          <a:p>
            <a:pPr marL="0" indent="0">
              <a:buNone/>
            </a:pPr>
            <a:endParaRPr lang="en-US" sz="3200" kern="1400" dirty="0">
              <a:latin typeface="+mj-lt"/>
              <a:cs typeface="Times New Roman" panose="02020603050405020304" pitchFamily="18" charset="0"/>
            </a:endParaRPr>
          </a:p>
          <a:p>
            <a:pPr algn="just"/>
            <a:endParaRPr lang="en-US" sz="2800" kern="1400" dirty="0">
              <a:latin typeface="+mj-lt"/>
              <a:cs typeface="Times New Roman" panose="02020603050405020304" pitchFamily="18" charset="0"/>
            </a:endParaRPr>
          </a:p>
          <a:p>
            <a:pPr algn="ctr">
              <a:buNone/>
            </a:pPr>
            <a:endParaRPr lang="en-US" sz="3200" dirty="0" smtClean="0"/>
          </a:p>
        </p:txBody>
      </p:sp>
      <p:sp>
        <p:nvSpPr>
          <p:cNvPr id="5" name="Title 1"/>
          <p:cNvSpPr txBox="1">
            <a:spLocks/>
          </p:cNvSpPr>
          <p:nvPr/>
        </p:nvSpPr>
        <p:spPr>
          <a:xfrm>
            <a:off x="304800" y="533400"/>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Can EMS predict significant TBI?</a:t>
            </a:r>
          </a:p>
        </p:txBody>
      </p:sp>
    </p:spTree>
    <p:custDataLst>
      <p:tags r:id="rId1"/>
    </p:custDataLst>
    <p:extLst>
      <p:ext uri="{BB962C8B-B14F-4D97-AF65-F5344CB8AC3E}">
        <p14:creationId xmlns:p14="http://schemas.microsoft.com/office/powerpoint/2010/main" val="574482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304800"/>
            <a:ext cx="8229600" cy="1143000"/>
          </a:xfrm>
        </p:spPr>
        <p:style>
          <a:lnRef idx="2">
            <a:schemeClr val="dk1"/>
          </a:lnRef>
          <a:fillRef idx="1">
            <a:schemeClr val="lt1"/>
          </a:fillRef>
          <a:effectRef idx="0">
            <a:schemeClr val="dk1"/>
          </a:effectRef>
          <a:fontRef idx="minor">
            <a:schemeClr val="dk1"/>
          </a:fontRef>
        </p:style>
        <p:txBody>
          <a:bodyPr vert="horz"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dirty="0" smtClean="0">
                <a:ln w="11430"/>
                <a:solidFill>
                  <a:schemeClr val="accent2"/>
                </a:solidFill>
                <a:effectLst>
                  <a:outerShdw blurRad="50800" dist="39000" dir="5460000" algn="tl">
                    <a:srgbClr val="000000">
                      <a:alpha val="38000"/>
                    </a:srgbClr>
                  </a:outerShdw>
                </a:effectLst>
                <a:latin typeface="Calibri" pitchFamily="34" charset="0"/>
                <a:cs typeface="Calibri" pitchFamily="34" charset="0"/>
              </a:rPr>
              <a:t/>
            </a:r>
            <a:br>
              <a:rPr lang="en-US" sz="4000" dirty="0" smtClean="0">
                <a:ln w="11430"/>
                <a:solidFill>
                  <a:schemeClr val="accent2"/>
                </a:solidFill>
                <a:effectLst>
                  <a:outerShdw blurRad="50800" dist="39000" dir="5460000" algn="tl">
                    <a:srgbClr val="000000">
                      <a:alpha val="38000"/>
                    </a:srgbClr>
                  </a:outerShdw>
                </a:effectLst>
                <a:latin typeface="Calibri" pitchFamily="34" charset="0"/>
                <a:cs typeface="Calibri" pitchFamily="34" charset="0"/>
              </a:rPr>
            </a:br>
            <a:r>
              <a:rPr lang="en-US" sz="4000" dirty="0" smtClean="0">
                <a:ln w="11430"/>
                <a:solidFill>
                  <a:schemeClr val="accent2"/>
                </a:solidFill>
                <a:effectLst>
                  <a:outerShdw blurRad="50800" dist="39000" dir="5460000" algn="tl">
                    <a:srgbClr val="000000">
                      <a:alpha val="38000"/>
                    </a:srgbClr>
                  </a:outerShdw>
                </a:effectLst>
                <a:latin typeface="Calibri" pitchFamily="34" charset="0"/>
                <a:cs typeface="Calibri" pitchFamily="34" charset="0"/>
              </a:rPr>
              <a:t>So Who is an EPIC Patient?</a:t>
            </a:r>
            <a:br>
              <a:rPr lang="en-US" sz="4000" dirty="0" smtClean="0">
                <a:ln w="11430"/>
                <a:solidFill>
                  <a:schemeClr val="accent2"/>
                </a:solidFill>
                <a:effectLst>
                  <a:outerShdw blurRad="50800" dist="39000" dir="5460000" algn="tl">
                    <a:srgbClr val="000000">
                      <a:alpha val="38000"/>
                    </a:srgbClr>
                  </a:outerShdw>
                </a:effectLst>
                <a:latin typeface="Calibri" pitchFamily="34" charset="0"/>
                <a:cs typeface="Calibri" pitchFamily="34" charset="0"/>
              </a:rPr>
            </a:br>
            <a:endParaRPr lang="en-US" sz="4000" dirty="0">
              <a:ln w="11430"/>
              <a:solidFill>
                <a:schemeClr val="accent2"/>
              </a:solidFill>
              <a:effectLst>
                <a:outerShdw blurRad="50800" dist="39000" dir="5460000" algn="tl">
                  <a:srgbClr val="000000">
                    <a:alpha val="38000"/>
                  </a:srgbClr>
                </a:outerShdw>
              </a:effectLst>
              <a:latin typeface="Calibri" pitchFamily="34" charset="0"/>
              <a:cs typeface="Calibri" pitchFamily="34" charset="0"/>
            </a:endParaRPr>
          </a:p>
        </p:txBody>
      </p:sp>
      <p:sp>
        <p:nvSpPr>
          <p:cNvPr id="6" name="Content Placeholder 5"/>
          <p:cNvSpPr>
            <a:spLocks noGrp="1"/>
          </p:cNvSpPr>
          <p:nvPr>
            <p:ph idx="1"/>
          </p:nvPr>
        </p:nvSpPr>
        <p:spPr>
          <a:xfrm>
            <a:off x="228600" y="1600200"/>
            <a:ext cx="8610600" cy="4525963"/>
          </a:xfrm>
        </p:spPr>
        <p:txBody>
          <a:bodyPr>
            <a:normAutofit/>
          </a:bodyPr>
          <a:lstStyle/>
          <a:p>
            <a:r>
              <a:rPr lang="en-US" sz="3600" b="1" i="1" u="sng" dirty="0" smtClean="0">
                <a:solidFill>
                  <a:srgbClr val="FF0000"/>
                </a:solidFill>
              </a:rPr>
              <a:t>Trauma patients from any cause </a:t>
            </a:r>
            <a:r>
              <a:rPr lang="en-US" sz="3600" dirty="0" smtClean="0"/>
              <a:t> AND:  </a:t>
            </a:r>
          </a:p>
          <a:p>
            <a:pPr lvl="1"/>
            <a:r>
              <a:rPr lang="en-US" sz="3200" dirty="0" smtClean="0"/>
              <a:t>GCS of 14 or less…OR…</a:t>
            </a:r>
          </a:p>
          <a:p>
            <a:pPr lvl="1"/>
            <a:r>
              <a:rPr lang="en-US" sz="3200" dirty="0" smtClean="0"/>
              <a:t>Multisystem trauma requiring intubation …OR…</a:t>
            </a:r>
          </a:p>
          <a:p>
            <a:pPr lvl="1"/>
            <a:r>
              <a:rPr lang="en-US" sz="3200" dirty="0" smtClean="0"/>
              <a:t>Post-traumatic seizures (whether continuing or not)</a:t>
            </a:r>
          </a:p>
          <a:p>
            <a:pPr lvl="1"/>
            <a:r>
              <a:rPr lang="en-US" sz="3200" dirty="0" smtClean="0"/>
              <a:t>Keep a high index of suspicion</a:t>
            </a:r>
          </a:p>
        </p:txBody>
      </p:sp>
    </p:spTree>
    <p:custDataLst>
      <p:tags r:id="rId1"/>
    </p:custDataLst>
    <p:extLst>
      <p:ext uri="{BB962C8B-B14F-4D97-AF65-F5344CB8AC3E}">
        <p14:creationId xmlns:p14="http://schemas.microsoft.com/office/powerpoint/2010/main" val="208478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304800"/>
            <a:ext cx="8458201" cy="10668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t>How to Avoid the H-Bombs</a:t>
            </a:r>
            <a:endParaRPr lang="en-US" dirty="0"/>
          </a:p>
        </p:txBody>
      </p:sp>
      <p:sp>
        <p:nvSpPr>
          <p:cNvPr id="3" name="Content Placeholder 2"/>
          <p:cNvSpPr txBox="1">
            <a:spLocks/>
          </p:cNvSpPr>
          <p:nvPr/>
        </p:nvSpPr>
        <p:spPr>
          <a:xfrm>
            <a:off x="152400" y="1600200"/>
            <a:ext cx="4191000" cy="393954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buFont typeface="Wingdings" pitchFamily="2" charset="2"/>
              <a:buChar char="§"/>
            </a:pPr>
            <a:r>
              <a:rPr lang="en-US" sz="3600" i="1" dirty="0">
                <a:solidFill>
                  <a:srgbClr val="FF0000"/>
                </a:solidFill>
                <a:effectLst>
                  <a:outerShdw blurRad="38100" dist="38100" dir="2700000" algn="tl">
                    <a:srgbClr val="000000">
                      <a:alpha val="43137"/>
                    </a:srgbClr>
                  </a:outerShdw>
                </a:effectLst>
                <a:latin typeface="Calibri" pitchFamily="34" charset="0"/>
                <a:cs typeface="Calibri" pitchFamily="34" charset="0"/>
              </a:rPr>
              <a:t>Hypoxia- </a:t>
            </a:r>
          </a:p>
          <a:p>
            <a:pPr lvl="2">
              <a:buFont typeface="Wingdings" pitchFamily="2" charset="2"/>
              <a:buChar char="§"/>
            </a:pP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Early High </a:t>
            </a:r>
            <a:r>
              <a:rPr lang="en-US" sz="2800" i="1" dirty="0">
                <a:solidFill>
                  <a:schemeClr val="tx1"/>
                </a:solidFill>
                <a:effectLst>
                  <a:outerShdw blurRad="38100" dist="38100" dir="2700000" algn="tl">
                    <a:srgbClr val="000000">
                      <a:alpha val="43137"/>
                    </a:srgbClr>
                  </a:outerShdw>
                </a:effectLst>
                <a:latin typeface="Calibri" pitchFamily="34" charset="0"/>
                <a:cs typeface="Calibri" pitchFamily="34" charset="0"/>
              </a:rPr>
              <a:t>flow </a:t>
            </a: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O2</a:t>
            </a:r>
          </a:p>
          <a:p>
            <a:pPr lvl="2">
              <a:buFont typeface="Wingdings" pitchFamily="2" charset="2"/>
              <a:buChar char="§"/>
            </a:pP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Keep </a:t>
            </a:r>
            <a:r>
              <a:rPr lang="en-US" sz="2800" i="1" dirty="0">
                <a:solidFill>
                  <a:schemeClr val="tx1"/>
                </a:solidFill>
                <a:effectLst>
                  <a:outerShdw blurRad="38100" dist="38100" dir="2700000" algn="tl">
                    <a:srgbClr val="000000">
                      <a:alpha val="43137"/>
                    </a:srgbClr>
                  </a:outerShdw>
                </a:effectLst>
                <a:latin typeface="Calibri" pitchFamily="34" charset="0"/>
                <a:cs typeface="Calibri" pitchFamily="34" charset="0"/>
              </a:rPr>
              <a:t>SPO2 &gt;90%</a:t>
            </a:r>
          </a:p>
          <a:p>
            <a:pPr lvl="1">
              <a:buFont typeface="Wingdings" pitchFamily="2" charset="2"/>
              <a:buChar char="§"/>
            </a:pPr>
            <a:r>
              <a:rPr lang="en-US" sz="3600" i="1" dirty="0">
                <a:solidFill>
                  <a:srgbClr val="FF0000"/>
                </a:solidFill>
                <a:effectLst>
                  <a:outerShdw blurRad="38100" dist="38100" dir="2700000" algn="tl">
                    <a:srgbClr val="000000">
                      <a:alpha val="43137"/>
                    </a:srgbClr>
                  </a:outerShdw>
                </a:effectLst>
                <a:latin typeface="Calibri" pitchFamily="34" charset="0"/>
                <a:cs typeface="Calibri" pitchFamily="34" charset="0"/>
              </a:rPr>
              <a:t>Hypotension- </a:t>
            </a:r>
          </a:p>
          <a:p>
            <a:pPr lvl="2">
              <a:buFont typeface="Wingdings" pitchFamily="2" charset="2"/>
              <a:buChar char="§"/>
            </a:pPr>
            <a:r>
              <a:rPr lang="en-US" sz="2800" i="1" dirty="0">
                <a:solidFill>
                  <a:schemeClr val="tx1"/>
                </a:solidFill>
                <a:effectLst>
                  <a:outerShdw blurRad="38100" dist="38100" dir="2700000" algn="tl">
                    <a:srgbClr val="000000">
                      <a:alpha val="43137"/>
                    </a:srgbClr>
                  </a:outerShdw>
                </a:effectLst>
                <a:latin typeface="Calibri" pitchFamily="34" charset="0"/>
                <a:cs typeface="Calibri" pitchFamily="34" charset="0"/>
              </a:rPr>
              <a:t>Keep SBP &gt;</a:t>
            </a: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90</a:t>
            </a:r>
          </a:p>
          <a:p>
            <a:pPr lvl="2">
              <a:buFont typeface="Wingdings" pitchFamily="2" charset="2"/>
              <a:buChar char="§"/>
            </a:pP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Use caution with any sedation</a:t>
            </a:r>
            <a:endParaRPr lang="en-US" sz="2800"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457200" lvl="1" indent="0">
              <a:buNone/>
            </a:pPr>
            <a:endParaRPr lang="en-US" sz="3200" dirty="0" smtClean="0">
              <a:solidFill>
                <a:schemeClr val="bg2">
                  <a:lumMod val="25000"/>
                </a:schemeClr>
              </a:solidFill>
              <a:cs typeface="Calibri" pitchFamily="34" charset="0"/>
            </a:endParaRPr>
          </a:p>
          <a:p>
            <a:pPr marL="457200" lvl="1" indent="0">
              <a:buNone/>
            </a:pPr>
            <a:endParaRPr lang="en-US" sz="2800" b="1" i="1" u="sng" dirty="0" smtClean="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3962400" y="1600200"/>
            <a:ext cx="5105400" cy="4370427"/>
          </a:xfrm>
          <a:prstGeom prst="rect">
            <a:avLst/>
          </a:prstGeom>
          <a:noFill/>
        </p:spPr>
        <p:txBody>
          <a:bodyPr wrap="square" rtlCol="0">
            <a:spAutoFit/>
          </a:bodyPr>
          <a:lstStyle/>
          <a:p>
            <a:pPr lvl="1">
              <a:buFont typeface="Wingdings" pitchFamily="2" charset="2"/>
              <a:buChar char="§"/>
            </a:pPr>
            <a:r>
              <a:rPr lang="en-US" sz="36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Hyperventilation- </a:t>
            </a:r>
          </a:p>
          <a:p>
            <a:pPr lvl="2">
              <a:buFont typeface="Wingdings" pitchFamily="2" charset="2"/>
              <a:buChar char="§"/>
            </a:pP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Monitor ETCO2 </a:t>
            </a:r>
          </a:p>
          <a:p>
            <a:pPr lvl="2">
              <a:buFont typeface="Wingdings" pitchFamily="2" charset="2"/>
              <a:buChar char="§"/>
            </a:pP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Keep at 40 (35-45)</a:t>
            </a:r>
          </a:p>
          <a:p>
            <a:pPr lvl="2">
              <a:buFont typeface="Wingdings" pitchFamily="2" charset="2"/>
              <a:buChar char="§"/>
            </a:pPr>
            <a:r>
              <a:rPr lang="en-US" sz="2800" i="1" dirty="0" smtClean="0">
                <a:effectLst>
                  <a:outerShdw blurRad="38100" dist="38100" dir="2700000" algn="tl">
                    <a:srgbClr val="000000">
                      <a:alpha val="43137"/>
                    </a:srgbClr>
                  </a:outerShdw>
                </a:effectLst>
                <a:latin typeface="Calibri" pitchFamily="34" charset="0"/>
                <a:cs typeface="Calibri" pitchFamily="34" charset="0"/>
              </a:rPr>
              <a:t>Flow Controlled BVM</a:t>
            </a:r>
          </a:p>
          <a:p>
            <a:pPr lvl="3">
              <a:buFont typeface="Wingdings" pitchFamily="2" charset="2"/>
              <a:buChar char="§"/>
            </a:pPr>
            <a:r>
              <a:rPr lang="en-US" sz="2800" i="1" dirty="0" err="1" smtClean="0">
                <a:solidFill>
                  <a:schemeClr val="tx1"/>
                </a:solidFill>
                <a:effectLst>
                  <a:outerShdw blurRad="38100" dist="38100" dir="2700000" algn="tl">
                    <a:srgbClr val="000000">
                      <a:alpha val="43137"/>
                    </a:srgbClr>
                  </a:outerShdw>
                </a:effectLst>
                <a:latin typeface="Calibri" pitchFamily="34" charset="0"/>
                <a:cs typeface="Calibri" pitchFamily="34" charset="0"/>
              </a:rPr>
              <a:t>Smartbag</a:t>
            </a:r>
            <a:endParaRPr lang="en-US" sz="2800" i="1" dirty="0">
              <a:effectLst>
                <a:outerShdw blurRad="38100" dist="38100" dir="2700000" algn="tl">
                  <a:srgbClr val="000000">
                    <a:alpha val="43137"/>
                  </a:srgbClr>
                </a:outerShdw>
              </a:effectLst>
              <a:latin typeface="Calibri" pitchFamily="34" charset="0"/>
              <a:cs typeface="Calibri" pitchFamily="34" charset="0"/>
            </a:endParaRPr>
          </a:p>
          <a:p>
            <a:pPr lvl="2">
              <a:buFont typeface="Wingdings" pitchFamily="2" charset="2"/>
              <a:buChar char="§"/>
            </a:pPr>
            <a:r>
              <a:rPr lang="en-US" sz="2800" i="1" dirty="0" smtClean="0">
                <a:effectLst>
                  <a:outerShdw blurRad="38100" dist="38100" dir="2700000" algn="tl">
                    <a:srgbClr val="000000">
                      <a:alpha val="43137"/>
                    </a:srgbClr>
                  </a:outerShdw>
                </a:effectLst>
                <a:latin typeface="Calibri" pitchFamily="34" charset="0"/>
                <a:cs typeface="Calibri" pitchFamily="34" charset="0"/>
              </a:rPr>
              <a:t>Ventilation Rate Timer</a:t>
            </a:r>
          </a:p>
          <a:p>
            <a:pPr lvl="3">
              <a:buFont typeface="Wingdings" pitchFamily="2" charset="2"/>
              <a:buChar char="§"/>
            </a:pPr>
            <a:r>
              <a:rPr lang="en-US" sz="2800" i="1" dirty="0" smtClean="0">
                <a:effectLst>
                  <a:outerShdw blurRad="38100" dist="38100" dir="2700000" algn="tl">
                    <a:srgbClr val="000000">
                      <a:alpha val="43137"/>
                    </a:srgbClr>
                  </a:outerShdw>
                </a:effectLst>
                <a:latin typeface="Calibri" pitchFamily="34" charset="0"/>
                <a:cs typeface="Calibri" pitchFamily="34" charset="0"/>
              </a:rPr>
              <a:t>One breath/6 sec.</a:t>
            </a:r>
            <a:endPar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lvl="2">
              <a:buFont typeface="Wingdings" pitchFamily="2" charset="2"/>
              <a:buChar char="§"/>
            </a:pPr>
            <a:r>
              <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Ventilator (7cc/kg, 10bpm</a:t>
            </a:r>
          </a:p>
          <a:p>
            <a:pPr lvl="2">
              <a:buFont typeface="Wingdings" pitchFamily="2" charset="2"/>
              <a:buChar char="§"/>
            </a:pPr>
            <a:r>
              <a:rPr lang="en-US" sz="28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NEVER HYPERVENTILATE</a:t>
            </a:r>
            <a:endParaRPr lang="en-US" sz="2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endParaRPr lang="en-US" dirty="0"/>
          </a:p>
        </p:txBody>
      </p:sp>
      <p:sp>
        <p:nvSpPr>
          <p:cNvPr id="7" name="TextBox 6"/>
          <p:cNvSpPr txBox="1"/>
          <p:nvPr/>
        </p:nvSpPr>
        <p:spPr>
          <a:xfrm>
            <a:off x="2362200" y="5715000"/>
            <a:ext cx="5142049" cy="923330"/>
          </a:xfrm>
          <a:prstGeom prst="rect">
            <a:avLst/>
          </a:prstGeom>
          <a:noFill/>
        </p:spPr>
        <p:txBody>
          <a:bodyPr wrap="none" rtlCol="0">
            <a:spAutoFit/>
          </a:bodyPr>
          <a:lstStyle/>
          <a:p>
            <a:pPr marL="0" lvl="1"/>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Your good care matters!!!!</a:t>
            </a:r>
            <a:endParaRPr lang="en-US" sz="36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endParaRPr lang="en-US" dirty="0"/>
          </a:p>
        </p:txBody>
      </p:sp>
    </p:spTree>
    <p:custDataLst>
      <p:tags r:id="rId1"/>
    </p:custDataLst>
    <p:extLst>
      <p:ext uri="{BB962C8B-B14F-4D97-AF65-F5344CB8AC3E}">
        <p14:creationId xmlns:p14="http://schemas.microsoft.com/office/powerpoint/2010/main" val="1459546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304800"/>
            <a:ext cx="8458201" cy="10668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Documentation</a:t>
            </a:r>
            <a:endParaRPr lang="en-US" dirty="0">
              <a:solidFill>
                <a:srgbClr val="297FD5"/>
              </a:solidFill>
            </a:endParaRPr>
          </a:p>
        </p:txBody>
      </p:sp>
      <p:sp>
        <p:nvSpPr>
          <p:cNvPr id="3" name="Content Placeholder 2"/>
          <p:cNvSpPr txBox="1">
            <a:spLocks/>
          </p:cNvSpPr>
          <p:nvPr/>
        </p:nvSpPr>
        <p:spPr>
          <a:xfrm>
            <a:off x="228600" y="1676400"/>
            <a:ext cx="8610600" cy="470916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buFont typeface="Wingdings" pitchFamily="2" charset="2"/>
              <a:buChar char="§"/>
            </a:pP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Document </a:t>
            </a:r>
          </a:p>
          <a:p>
            <a:pPr lvl="2">
              <a:buFont typeface="Wingdings" pitchFamily="2" charset="2"/>
              <a:buChar char="§"/>
            </a:pP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VS q 5 min (including GCS, SPO</a:t>
            </a:r>
            <a:r>
              <a:rPr lang="en-US" sz="1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2</a:t>
            </a: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ETCO</a:t>
            </a:r>
            <a:r>
              <a:rPr lang="en-US" sz="1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2</a:t>
            </a: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p>
          <a:p>
            <a:pPr lvl="2">
              <a:buFont typeface="Wingdings" pitchFamily="2" charset="2"/>
              <a:buChar char="§"/>
            </a:pP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Total Fluids given</a:t>
            </a:r>
          </a:p>
          <a:p>
            <a:pPr lvl="2">
              <a:buFont typeface="Wingdings" pitchFamily="2" charset="2"/>
              <a:buChar char="§"/>
            </a:pPr>
            <a:r>
              <a:rPr lang="en-US" sz="3600" i="1" dirty="0" err="1" smtClean="0">
                <a:solidFill>
                  <a:schemeClr val="tx1"/>
                </a:solidFill>
                <a:effectLst>
                  <a:outerShdw blurRad="38100" dist="38100" dir="2700000" algn="tl">
                    <a:srgbClr val="000000">
                      <a:alpha val="43137"/>
                    </a:srgbClr>
                  </a:outerShdw>
                </a:effectLst>
                <a:latin typeface="Calibri" pitchFamily="34" charset="0"/>
                <a:cs typeface="Calibri" pitchFamily="34" charset="0"/>
              </a:rPr>
              <a:t>Fingerstick</a:t>
            </a: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Blood Glucose (Treat if low)</a:t>
            </a:r>
          </a:p>
          <a:p>
            <a:pPr lvl="2">
              <a:buFont typeface="Wingdings" pitchFamily="2" charset="2"/>
              <a:buChar char="§"/>
            </a:pPr>
            <a:r>
              <a:rPr lang="en-US" sz="3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Care given, even if not consistent with EPIC guidelines. Do the best you can delivering quality care.</a:t>
            </a:r>
          </a:p>
          <a:p>
            <a:pPr lvl="1">
              <a:buFont typeface="Wingdings" pitchFamily="2" charset="2"/>
              <a:buChar char="§"/>
            </a:pPr>
            <a:endParaRPr lang="en-US" sz="3200" dirty="0" smtClean="0">
              <a:solidFill>
                <a:schemeClr val="bg2">
                  <a:lumMod val="25000"/>
                </a:schemeClr>
              </a:solidFill>
              <a:cs typeface="Calibri" pitchFamily="34" charset="0"/>
            </a:endParaRPr>
          </a:p>
          <a:p>
            <a:pPr lvl="1">
              <a:buFont typeface="Wingdings" pitchFamily="2" charset="2"/>
              <a:buChar char="§"/>
            </a:pPr>
            <a:endParaRPr lang="en-US" sz="2800" b="1" i="1" u="sng" dirty="0" smtClean="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0331445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fontScale="70000" lnSpcReduction="20000"/>
          </a:bodyPr>
          <a:lstStyle/>
          <a:p>
            <a:r>
              <a:rPr lang="en-US" sz="5100" dirty="0" smtClean="0"/>
              <a:t>Case Criteria: </a:t>
            </a:r>
          </a:p>
          <a:p>
            <a:r>
              <a:rPr lang="en-US" sz="3600" dirty="0" smtClean="0"/>
              <a:t>Prehospital GCS never below 13</a:t>
            </a:r>
          </a:p>
          <a:p>
            <a:r>
              <a:rPr lang="en-US" sz="3600" dirty="0" smtClean="0"/>
              <a:t>Final Diagnosis of Moderate to Severe TBI</a:t>
            </a:r>
          </a:p>
          <a:p>
            <a:r>
              <a:rPr lang="en-US" sz="3600" dirty="0" smtClean="0"/>
              <a:t>High cost (generally indicates higher injury severity). </a:t>
            </a:r>
          </a:p>
          <a:p>
            <a:pPr lvl="1"/>
            <a:endParaRPr lang="en-US" sz="3200" dirty="0" smtClean="0"/>
          </a:p>
          <a:p>
            <a:pPr marL="109728" indent="0">
              <a:buNone/>
            </a:pPr>
            <a:r>
              <a:rPr lang="en-US" sz="3600" dirty="0"/>
              <a:t> </a:t>
            </a:r>
            <a:r>
              <a:rPr lang="en-US" sz="5100" dirty="0" smtClean="0"/>
              <a:t>Points to Remember:</a:t>
            </a:r>
            <a:endParaRPr lang="en-US" sz="5100" dirty="0"/>
          </a:p>
          <a:p>
            <a:r>
              <a:rPr lang="en-US" sz="3600" dirty="0" smtClean="0"/>
              <a:t>TBI is very </a:t>
            </a:r>
            <a:r>
              <a:rPr lang="en-US" sz="3600" dirty="0"/>
              <a:t>difficult to identify in the field</a:t>
            </a:r>
            <a:r>
              <a:rPr lang="en-US" sz="3600" dirty="0" smtClean="0"/>
              <a:t>.</a:t>
            </a:r>
          </a:p>
          <a:p>
            <a:r>
              <a:rPr lang="en-US" sz="3600" dirty="0" smtClean="0"/>
              <a:t>All trauma are </a:t>
            </a:r>
            <a:r>
              <a:rPr lang="en-US" sz="3600" dirty="0"/>
              <a:t>EPIC </a:t>
            </a:r>
            <a:r>
              <a:rPr lang="en-US" sz="3600" dirty="0" smtClean="0"/>
              <a:t>patients</a:t>
            </a:r>
          </a:p>
          <a:p>
            <a:r>
              <a:rPr lang="en-US" sz="3600" dirty="0" smtClean="0"/>
              <a:t>Critically injured TBI patients often appear </a:t>
            </a:r>
            <a:r>
              <a:rPr lang="en-US" sz="3600" dirty="0"/>
              <a:t>essentially </a:t>
            </a:r>
            <a:r>
              <a:rPr lang="en-US" sz="3600" dirty="0" smtClean="0"/>
              <a:t>normal early in care. </a:t>
            </a:r>
            <a:endParaRPr lang="en-US" sz="3600" dirty="0"/>
          </a:p>
          <a:p>
            <a:pPr marL="109728" indent="0">
              <a:buNone/>
            </a:pPr>
            <a:r>
              <a:rPr lang="en-US" sz="3600" dirty="0"/>
              <a:t> </a:t>
            </a:r>
            <a:r>
              <a:rPr lang="en-US" sz="3200" dirty="0" smtClean="0"/>
              <a:t>	</a:t>
            </a:r>
          </a:p>
        </p:txBody>
      </p:sp>
      <p:sp>
        <p:nvSpPr>
          <p:cNvPr id="5" name="Title 1"/>
          <p:cNvSpPr txBox="1">
            <a:spLocks/>
          </p:cNvSpPr>
          <p:nvPr/>
        </p:nvSpPr>
        <p:spPr>
          <a:xfrm>
            <a:off x="304799" y="550333"/>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Actual Case</a:t>
            </a:r>
          </a:p>
        </p:txBody>
      </p:sp>
    </p:spTree>
    <p:custDataLst>
      <p:tags r:id="rId1"/>
    </p:custDataLst>
    <p:extLst>
      <p:ext uri="{BB962C8B-B14F-4D97-AF65-F5344CB8AC3E}">
        <p14:creationId xmlns:p14="http://schemas.microsoft.com/office/powerpoint/2010/main" val="4170632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marL="109728" indent="0">
              <a:buNone/>
            </a:pPr>
            <a:r>
              <a:rPr lang="en-US" sz="3600" dirty="0"/>
              <a:t> </a:t>
            </a:r>
            <a:r>
              <a:rPr lang="en-US" sz="3200" dirty="0" smtClean="0"/>
              <a:t>	</a:t>
            </a:r>
          </a:p>
        </p:txBody>
      </p:sp>
      <p:sp>
        <p:nvSpPr>
          <p:cNvPr id="5" name="Title 1"/>
          <p:cNvSpPr txBox="1">
            <a:spLocks/>
          </p:cNvSpPr>
          <p:nvPr/>
        </p:nvSpPr>
        <p:spPr>
          <a:xfrm>
            <a:off x="304799" y="550333"/>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Actual Case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517" t="26130" r="11446" b="17036"/>
          <a:stretch/>
        </p:blipFill>
        <p:spPr>
          <a:xfrm>
            <a:off x="1943099" y="1295400"/>
            <a:ext cx="5558350" cy="5562600"/>
          </a:xfrm>
          <a:prstGeom prst="rect">
            <a:avLst/>
          </a:prstGeom>
        </p:spPr>
      </p:pic>
    </p:spTree>
    <p:custDataLst>
      <p:tags r:id="rId1"/>
    </p:custDataLst>
    <p:extLst>
      <p:ext uri="{BB962C8B-B14F-4D97-AF65-F5344CB8AC3E}">
        <p14:creationId xmlns:p14="http://schemas.microsoft.com/office/powerpoint/2010/main" val="61503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480560"/>
          </a:xfrm>
        </p:spPr>
        <p:txBody>
          <a:bodyPr>
            <a:normAutofit/>
          </a:bodyPr>
          <a:lstStyle/>
          <a:p>
            <a:pPr marL="109728" indent="0">
              <a:buNone/>
            </a:pPr>
            <a:r>
              <a:rPr lang="en-US" sz="3600" dirty="0"/>
              <a:t> </a:t>
            </a:r>
            <a:r>
              <a:rPr lang="en-US" sz="3200" dirty="0" smtClean="0"/>
              <a:t>	</a:t>
            </a:r>
          </a:p>
        </p:txBody>
      </p:sp>
      <p:sp>
        <p:nvSpPr>
          <p:cNvPr id="5" name="Title 1"/>
          <p:cNvSpPr txBox="1">
            <a:spLocks/>
          </p:cNvSpPr>
          <p:nvPr/>
        </p:nvSpPr>
        <p:spPr>
          <a:xfrm>
            <a:off x="304799" y="550333"/>
            <a:ext cx="8458201" cy="990600"/>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spcBef>
                <a:spcPct val="0"/>
              </a:spcBef>
              <a:buNone/>
              <a:defRPr kumimoji="0" sz="6000" b="1">
                <a:ln w="11430"/>
                <a:solidFill>
                  <a:schemeClr val="accent2"/>
                </a:solidFill>
                <a:effectLst>
                  <a:outerShdw blurRad="50800" dist="39000" dir="5460000" algn="tl">
                    <a:srgbClr val="000000">
                      <a:alpha val="38000"/>
                    </a:srgbClr>
                  </a:outerShdw>
                </a:effectLst>
                <a:latin typeface="Calibri" pitchFamily="34" charset="0"/>
                <a:cs typeface="Calibri" pitchFamily="34" charset="0"/>
              </a:defRPr>
            </a:lvl1pPr>
          </a:lstStyle>
          <a:p>
            <a:r>
              <a:rPr lang="en-US" dirty="0" smtClean="0">
                <a:solidFill>
                  <a:srgbClr val="297FD5"/>
                </a:solidFill>
              </a:rPr>
              <a:t>Actual Case</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321" t="9877" r="9964" b="44320"/>
          <a:stretch/>
        </p:blipFill>
        <p:spPr>
          <a:xfrm>
            <a:off x="1219200" y="1435481"/>
            <a:ext cx="6781800" cy="5422519"/>
          </a:xfrm>
          <a:prstGeom prst="rect">
            <a:avLst/>
          </a:prstGeom>
        </p:spPr>
      </p:pic>
    </p:spTree>
    <p:custDataLst>
      <p:tags r:id="rId1"/>
    </p:custDataLst>
    <p:extLst>
      <p:ext uri="{BB962C8B-B14F-4D97-AF65-F5344CB8AC3E}">
        <p14:creationId xmlns:p14="http://schemas.microsoft.com/office/powerpoint/2010/main" val="3942221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11819</TotalTime>
  <Words>390</Words>
  <Application>Microsoft Office PowerPoint</Application>
  <PresentationFormat>On-screen Show (4:3)</PresentationFormat>
  <Paragraphs>111</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Concourse</vt:lpstr>
      <vt:lpstr>1_Office Theme</vt:lpstr>
      <vt:lpstr>1_Concourse</vt:lpstr>
      <vt:lpstr>EPIC Run Review / Update Sneaky TBI Patients Case 663221 </vt:lpstr>
      <vt:lpstr>PowerPoint Presentation</vt:lpstr>
      <vt:lpstr>PowerPoint Presentation</vt:lpstr>
      <vt:lpstr> So Who is an EPIC Patient?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bbarnhart</dc:creator>
  <cp:lastModifiedBy>bbarnhart</cp:lastModifiedBy>
  <cp:revision>31</cp:revision>
  <dcterms:created xsi:type="dcterms:W3CDTF">2014-03-13T19:15:15Z</dcterms:created>
  <dcterms:modified xsi:type="dcterms:W3CDTF">2014-04-16T00:51:19Z</dcterms:modified>
</cp:coreProperties>
</file>