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ppt/tags/tag3.xml" ContentType="application/vnd.openxmlformats-officedocument.presentationml.tags+xml"/>
  <Override PartName="/ppt/notesSlides/notesSlide18.xml" ContentType="application/vnd.openxmlformats-officedocument.presentationml.notesSlide+xml"/>
  <Override PartName="/ppt/tags/tag4.xml" ContentType="application/vnd.openxmlformats-officedocument.presentationml.tags+xml"/>
  <Override PartName="/ppt/notesSlides/notesSlide19.xml" ContentType="application/vnd.openxmlformats-officedocument.presentationml.notesSlide+xml"/>
  <Override PartName="/ppt/tags/tag5.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6.xml" ContentType="application/vnd.openxmlformats-officedocument.presentationml.tags+xml"/>
  <Override PartName="/ppt/notesSlides/notesSlide26.xml" ContentType="application/vnd.openxmlformats-officedocument.presentationml.notesSlide+xml"/>
  <Override PartName="/ppt/tags/tag7.xml" ContentType="application/vnd.openxmlformats-officedocument.presentationml.tags+xml"/>
  <Override PartName="/ppt/notesSlides/notesSlide27.xml" ContentType="application/vnd.openxmlformats-officedocument.presentationml.notesSlide+xml"/>
  <Override PartName="/ppt/tags/tag8.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9.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10.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1.xml" ContentType="application/vnd.openxmlformats-officedocument.presentationml.tags+xml"/>
  <Override PartName="/ppt/notesSlides/notesSlide35.xml" ContentType="application/vnd.openxmlformats-officedocument.presentationml.notesSlide+xml"/>
  <Override PartName="/ppt/tags/tag12.xml" ContentType="application/vnd.openxmlformats-officedocument.presentationml.tags+xml"/>
  <Override PartName="/ppt/notesSlides/notesSlide3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13.xml" ContentType="application/vnd.openxmlformats-officedocument.presentationml.tags+xml"/>
  <Override PartName="/ppt/notesSlides/notesSlide37.xml" ContentType="application/vnd.openxmlformats-officedocument.presentationml.notesSlide+xml"/>
  <Override PartName="/ppt/tags/tag14.xml" ContentType="application/vnd.openxmlformats-officedocument.presentationml.tags+xml"/>
  <Override PartName="/ppt/notesSlides/notesSlide38.xml" ContentType="application/vnd.openxmlformats-officedocument.presentationml.notesSlide+xml"/>
  <Override PartName="/ppt/tags/tag15.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16.xml" ContentType="application/vnd.openxmlformats-officedocument.presentationml.tags+xml"/>
  <Override PartName="/ppt/notesSlides/notesSlide43.xml" ContentType="application/vnd.openxmlformats-officedocument.presentationml.notesSlide+xml"/>
  <Override PartName="/ppt/tags/tag17.xml" ContentType="application/vnd.openxmlformats-officedocument.presentationml.tags+xml"/>
  <Override PartName="/ppt/notesSlides/notesSlide44.xml" ContentType="application/vnd.openxmlformats-officedocument.presentationml.notesSlide+xml"/>
  <Override PartName="/ppt/tags/tag18.xml" ContentType="application/vnd.openxmlformats-officedocument.presentationml.tags+xml"/>
  <Override PartName="/ppt/notesSlides/notesSlide45.xml" ContentType="application/vnd.openxmlformats-officedocument.presentationml.notesSlide+xml"/>
  <Override PartName="/ppt/tags/tag19.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20.xml" ContentType="application/vnd.openxmlformats-officedocument.presentationml.tags+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0" r:id="rId1"/>
    <p:sldMasterId id="2147483765" r:id="rId2"/>
    <p:sldMasterId id="2147483777" r:id="rId3"/>
  </p:sldMasterIdLst>
  <p:notesMasterIdLst>
    <p:notesMasterId r:id="rId65"/>
  </p:notesMasterIdLst>
  <p:sldIdLst>
    <p:sldId id="933" r:id="rId4"/>
    <p:sldId id="1734" r:id="rId5"/>
    <p:sldId id="1646" r:id="rId6"/>
    <p:sldId id="1648" r:id="rId7"/>
    <p:sldId id="1320" r:id="rId8"/>
    <p:sldId id="1374" r:id="rId9"/>
    <p:sldId id="1288" r:id="rId10"/>
    <p:sldId id="1305" r:id="rId11"/>
    <p:sldId id="1387" r:id="rId12"/>
    <p:sldId id="1303" r:id="rId13"/>
    <p:sldId id="1307" r:id="rId14"/>
    <p:sldId id="1309" r:id="rId15"/>
    <p:sldId id="1395" r:id="rId16"/>
    <p:sldId id="1719" r:id="rId17"/>
    <p:sldId id="1745" r:id="rId18"/>
    <p:sldId id="1744" r:id="rId19"/>
    <p:sldId id="1720" r:id="rId20"/>
    <p:sldId id="1725" r:id="rId21"/>
    <p:sldId id="1728" r:id="rId22"/>
    <p:sldId id="1730" r:id="rId23"/>
    <p:sldId id="1731" r:id="rId24"/>
    <p:sldId id="1732" r:id="rId25"/>
    <p:sldId id="1733" r:id="rId26"/>
    <p:sldId id="1710" r:id="rId27"/>
    <p:sldId id="1686" r:id="rId28"/>
    <p:sldId id="1687" r:id="rId29"/>
    <p:sldId id="1688" r:id="rId30"/>
    <p:sldId id="1689" r:id="rId31"/>
    <p:sldId id="640" r:id="rId32"/>
    <p:sldId id="1735" r:id="rId33"/>
    <p:sldId id="1748" r:id="rId34"/>
    <p:sldId id="1749" r:id="rId35"/>
    <p:sldId id="1750" r:id="rId36"/>
    <p:sldId id="1736" r:id="rId37"/>
    <p:sldId id="643" r:id="rId38"/>
    <p:sldId id="928" r:id="rId39"/>
    <p:sldId id="853" r:id="rId40"/>
    <p:sldId id="1742" r:id="rId41"/>
    <p:sldId id="1711" r:id="rId42"/>
    <p:sldId id="652" r:id="rId43"/>
    <p:sldId id="929" r:id="rId44"/>
    <p:sldId id="866" r:id="rId45"/>
    <p:sldId id="654" r:id="rId46"/>
    <p:sldId id="1714" r:id="rId47"/>
    <p:sldId id="851" r:id="rId48"/>
    <p:sldId id="852" r:id="rId49"/>
    <p:sldId id="870" r:id="rId50"/>
    <p:sldId id="1715" r:id="rId51"/>
    <p:sldId id="661" r:id="rId52"/>
    <p:sldId id="1741" r:id="rId53"/>
    <p:sldId id="1746" r:id="rId54"/>
    <p:sldId id="869" r:id="rId55"/>
    <p:sldId id="1747" r:id="rId56"/>
    <p:sldId id="662" r:id="rId57"/>
    <p:sldId id="821" r:id="rId58"/>
    <p:sldId id="857" r:id="rId59"/>
    <p:sldId id="1566" r:id="rId60"/>
    <p:sldId id="1743" r:id="rId61"/>
    <p:sldId id="1512" r:id="rId62"/>
    <p:sldId id="1493" r:id="rId63"/>
    <p:sldId id="860" r:id="rId6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6000" autoAdjust="0"/>
  </p:normalViewPr>
  <p:slideViewPr>
    <p:cSldViewPr snapToGrid="0">
      <p:cViewPr varScale="1">
        <p:scale>
          <a:sx n="78" d="100"/>
          <a:sy n="78" d="100"/>
        </p:scale>
        <p:origin x="1812" y="96"/>
      </p:cViewPr>
      <p:guideLst>
        <p:guide orient="horz" pos="2160"/>
        <p:guide pos="3840"/>
      </p:guideLst>
    </p:cSldViewPr>
  </p:slideViewPr>
  <p:notesTextViewPr>
    <p:cViewPr>
      <p:scale>
        <a:sx n="1" d="1"/>
        <a:sy n="1" d="1"/>
      </p:scale>
      <p:origin x="0" y="0"/>
    </p:cViewPr>
  </p:notesTextViewPr>
  <p:sorterViewPr>
    <p:cViewPr>
      <p:scale>
        <a:sx n="100" d="100"/>
        <a:sy n="100" d="100"/>
      </p:scale>
      <p:origin x="0" y="-1012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9F254D-6591-EA4C-9AAC-7A0D7DFE8E3E}" type="doc">
      <dgm:prSet loTypeId="urn:microsoft.com/office/officeart/2005/8/layout/process2" loCatId="process" qsTypeId="urn:microsoft.com/office/officeart/2005/8/quickstyle/simple4" qsCatId="simple" csTypeId="urn:microsoft.com/office/officeart/2005/8/colors/accent1_2" csCatId="accent1" phldr="1"/>
      <dgm:spPr/>
    </dgm:pt>
    <dgm:pt modelId="{6DC4F780-AFE1-0547-8383-D1DC47974E53}">
      <dgm:prSet phldrT="[Text]" custT="1"/>
      <dgm:spPr/>
      <dgm:t>
        <a:bodyPr/>
        <a:lstStyle/>
        <a:p>
          <a:r>
            <a:rPr lang="en-US" sz="2800" dirty="0"/>
            <a:t>Initial 1000mL Bolus</a:t>
          </a:r>
        </a:p>
      </dgm:t>
    </dgm:pt>
    <dgm:pt modelId="{FC73E5E2-3821-EA43-BDC5-CC9F184CB0CE}" type="parTrans" cxnId="{CEFE6E27-4EE7-F24D-80C2-5A2592C4F62F}">
      <dgm:prSet/>
      <dgm:spPr/>
      <dgm:t>
        <a:bodyPr/>
        <a:lstStyle/>
        <a:p>
          <a:endParaRPr lang="en-US" sz="2400"/>
        </a:p>
      </dgm:t>
    </dgm:pt>
    <dgm:pt modelId="{20C093DF-8621-2540-9FC6-8EF96A13D1FD}" type="sibTrans" cxnId="{CEFE6E27-4EE7-F24D-80C2-5A2592C4F62F}">
      <dgm:prSet custT="1"/>
      <dgm:spPr/>
      <dgm:t>
        <a:bodyPr/>
        <a:lstStyle/>
        <a:p>
          <a:endParaRPr lang="en-US" sz="1800"/>
        </a:p>
      </dgm:t>
    </dgm:pt>
    <dgm:pt modelId="{58A64484-C9B1-4342-8C08-1AFF58B7AC31}">
      <dgm:prSet phldrT="[Text]" custT="1"/>
      <dgm:spPr/>
      <dgm:t>
        <a:bodyPr/>
        <a:lstStyle/>
        <a:p>
          <a:r>
            <a:rPr lang="en-US" sz="2800" dirty="0"/>
            <a:t>Repeat 500mL Bolus</a:t>
          </a:r>
        </a:p>
      </dgm:t>
    </dgm:pt>
    <dgm:pt modelId="{27766F49-BBC1-E14D-861C-E27FA37BE8AA}" type="parTrans" cxnId="{1C9225AF-8B8C-224C-A241-2A7E09664AA6}">
      <dgm:prSet/>
      <dgm:spPr/>
      <dgm:t>
        <a:bodyPr/>
        <a:lstStyle/>
        <a:p>
          <a:endParaRPr lang="en-US" sz="2400"/>
        </a:p>
      </dgm:t>
    </dgm:pt>
    <dgm:pt modelId="{0B13C86A-940A-BF45-A333-2338A56D9570}" type="sibTrans" cxnId="{1C9225AF-8B8C-224C-A241-2A7E09664AA6}">
      <dgm:prSet custT="1"/>
      <dgm:spPr/>
      <dgm:t>
        <a:bodyPr/>
        <a:lstStyle/>
        <a:p>
          <a:endParaRPr lang="en-US" sz="1800"/>
        </a:p>
      </dgm:t>
    </dgm:pt>
    <dgm:pt modelId="{37710A45-D080-6643-A46C-290FC9A12E62}">
      <dgm:prSet phldrT="[Text]" custT="1"/>
      <dgm:spPr/>
      <dgm:t>
        <a:bodyPr/>
        <a:lstStyle/>
        <a:p>
          <a:r>
            <a:rPr lang="en-US" sz="2800" dirty="0"/>
            <a:t>Repeat to keep SBP ≥90mmHg</a:t>
          </a:r>
        </a:p>
      </dgm:t>
    </dgm:pt>
    <dgm:pt modelId="{DC1F187B-2FDB-9846-8B8B-77517ECECFE1}" type="parTrans" cxnId="{6B10F4DE-69BD-C94A-8970-B54614FA037C}">
      <dgm:prSet/>
      <dgm:spPr/>
      <dgm:t>
        <a:bodyPr/>
        <a:lstStyle/>
        <a:p>
          <a:endParaRPr lang="en-US" sz="2400"/>
        </a:p>
      </dgm:t>
    </dgm:pt>
    <dgm:pt modelId="{3845185D-02B8-8242-ABF4-0E5A965DB410}" type="sibTrans" cxnId="{6B10F4DE-69BD-C94A-8970-B54614FA037C}">
      <dgm:prSet/>
      <dgm:spPr/>
      <dgm:t>
        <a:bodyPr/>
        <a:lstStyle/>
        <a:p>
          <a:endParaRPr lang="en-US" sz="2400"/>
        </a:p>
      </dgm:t>
    </dgm:pt>
    <dgm:pt modelId="{4A261FA6-FE06-8B46-B4D0-3B5224FE8448}" type="pres">
      <dgm:prSet presAssocID="{5F9F254D-6591-EA4C-9AAC-7A0D7DFE8E3E}" presName="linearFlow" presStyleCnt="0">
        <dgm:presLayoutVars>
          <dgm:resizeHandles val="exact"/>
        </dgm:presLayoutVars>
      </dgm:prSet>
      <dgm:spPr/>
    </dgm:pt>
    <dgm:pt modelId="{125B9064-BD27-D24B-A033-DD57CFDE84CD}" type="pres">
      <dgm:prSet presAssocID="{6DC4F780-AFE1-0547-8383-D1DC47974E53}" presName="node" presStyleLbl="node1" presStyleIdx="0" presStyleCnt="3" custScaleX="227311">
        <dgm:presLayoutVars>
          <dgm:bulletEnabled val="1"/>
        </dgm:presLayoutVars>
      </dgm:prSet>
      <dgm:spPr/>
    </dgm:pt>
    <dgm:pt modelId="{317C768F-AB97-154D-A52A-C705FD9F59DC}" type="pres">
      <dgm:prSet presAssocID="{20C093DF-8621-2540-9FC6-8EF96A13D1FD}" presName="sibTrans" presStyleLbl="sibTrans2D1" presStyleIdx="0" presStyleCnt="2"/>
      <dgm:spPr/>
    </dgm:pt>
    <dgm:pt modelId="{0B3CF5E3-D0CA-FB45-B55F-2C4C2E3A1340}" type="pres">
      <dgm:prSet presAssocID="{20C093DF-8621-2540-9FC6-8EF96A13D1FD}" presName="connectorText" presStyleLbl="sibTrans2D1" presStyleIdx="0" presStyleCnt="2"/>
      <dgm:spPr/>
    </dgm:pt>
    <dgm:pt modelId="{B8ABDAB1-E2E9-D44D-9281-8233CF13A653}" type="pres">
      <dgm:prSet presAssocID="{58A64484-C9B1-4342-8C08-1AFF58B7AC31}" presName="node" presStyleLbl="node1" presStyleIdx="1" presStyleCnt="3" custScaleX="227311">
        <dgm:presLayoutVars>
          <dgm:bulletEnabled val="1"/>
        </dgm:presLayoutVars>
      </dgm:prSet>
      <dgm:spPr/>
    </dgm:pt>
    <dgm:pt modelId="{4F083A4D-589A-8A44-9FC5-51B20C83A0A4}" type="pres">
      <dgm:prSet presAssocID="{0B13C86A-940A-BF45-A333-2338A56D9570}" presName="sibTrans" presStyleLbl="sibTrans2D1" presStyleIdx="1" presStyleCnt="2"/>
      <dgm:spPr/>
    </dgm:pt>
    <dgm:pt modelId="{95F8F5AA-127F-5F4A-8DEA-A4A03030309E}" type="pres">
      <dgm:prSet presAssocID="{0B13C86A-940A-BF45-A333-2338A56D9570}" presName="connectorText" presStyleLbl="sibTrans2D1" presStyleIdx="1" presStyleCnt="2"/>
      <dgm:spPr/>
    </dgm:pt>
    <dgm:pt modelId="{0588AE7A-D264-BE4F-9775-280BEC74073B}" type="pres">
      <dgm:prSet presAssocID="{37710A45-D080-6643-A46C-290FC9A12E62}" presName="node" presStyleLbl="node1" presStyleIdx="2" presStyleCnt="3" custScaleX="227311">
        <dgm:presLayoutVars>
          <dgm:bulletEnabled val="1"/>
        </dgm:presLayoutVars>
      </dgm:prSet>
      <dgm:spPr/>
    </dgm:pt>
  </dgm:ptLst>
  <dgm:cxnLst>
    <dgm:cxn modelId="{CEFE6E27-4EE7-F24D-80C2-5A2592C4F62F}" srcId="{5F9F254D-6591-EA4C-9AAC-7A0D7DFE8E3E}" destId="{6DC4F780-AFE1-0547-8383-D1DC47974E53}" srcOrd="0" destOrd="0" parTransId="{FC73E5E2-3821-EA43-BDC5-CC9F184CB0CE}" sibTransId="{20C093DF-8621-2540-9FC6-8EF96A13D1FD}"/>
    <dgm:cxn modelId="{C8DE832D-289F-4A4B-86D2-C981776D0CAC}" type="presOf" srcId="{58A64484-C9B1-4342-8C08-1AFF58B7AC31}" destId="{B8ABDAB1-E2E9-D44D-9281-8233CF13A653}" srcOrd="0" destOrd="0" presId="urn:microsoft.com/office/officeart/2005/8/layout/process2"/>
    <dgm:cxn modelId="{F3D76895-5E0E-4C26-B11B-E106D27CFCB4}" type="presOf" srcId="{37710A45-D080-6643-A46C-290FC9A12E62}" destId="{0588AE7A-D264-BE4F-9775-280BEC74073B}" srcOrd="0" destOrd="0" presId="urn:microsoft.com/office/officeart/2005/8/layout/process2"/>
    <dgm:cxn modelId="{720DAB95-BF07-49E9-B7E5-DFE07CFED4B2}" type="presOf" srcId="{20C093DF-8621-2540-9FC6-8EF96A13D1FD}" destId="{0B3CF5E3-D0CA-FB45-B55F-2C4C2E3A1340}" srcOrd="1" destOrd="0" presId="urn:microsoft.com/office/officeart/2005/8/layout/process2"/>
    <dgm:cxn modelId="{83E6D196-9F4F-4813-A86C-ED9D7D9C2209}" type="presOf" srcId="{5F9F254D-6591-EA4C-9AAC-7A0D7DFE8E3E}" destId="{4A261FA6-FE06-8B46-B4D0-3B5224FE8448}" srcOrd="0" destOrd="0" presId="urn:microsoft.com/office/officeart/2005/8/layout/process2"/>
    <dgm:cxn modelId="{E975F8A7-44B7-4371-807A-69037773C6A5}" type="presOf" srcId="{0B13C86A-940A-BF45-A333-2338A56D9570}" destId="{4F083A4D-589A-8A44-9FC5-51B20C83A0A4}" srcOrd="0" destOrd="0" presId="urn:microsoft.com/office/officeart/2005/8/layout/process2"/>
    <dgm:cxn modelId="{1C9225AF-8B8C-224C-A241-2A7E09664AA6}" srcId="{5F9F254D-6591-EA4C-9AAC-7A0D7DFE8E3E}" destId="{58A64484-C9B1-4342-8C08-1AFF58B7AC31}" srcOrd="1" destOrd="0" parTransId="{27766F49-BBC1-E14D-861C-E27FA37BE8AA}" sibTransId="{0B13C86A-940A-BF45-A333-2338A56D9570}"/>
    <dgm:cxn modelId="{D80AC2B2-0A77-4374-AB85-7CA25594DF6C}" type="presOf" srcId="{6DC4F780-AFE1-0547-8383-D1DC47974E53}" destId="{125B9064-BD27-D24B-A033-DD57CFDE84CD}" srcOrd="0" destOrd="0" presId="urn:microsoft.com/office/officeart/2005/8/layout/process2"/>
    <dgm:cxn modelId="{2BA142D4-659E-46AC-94D3-3175925597EE}" type="presOf" srcId="{20C093DF-8621-2540-9FC6-8EF96A13D1FD}" destId="{317C768F-AB97-154D-A52A-C705FD9F59DC}" srcOrd="0" destOrd="0" presId="urn:microsoft.com/office/officeart/2005/8/layout/process2"/>
    <dgm:cxn modelId="{6B10F4DE-69BD-C94A-8970-B54614FA037C}" srcId="{5F9F254D-6591-EA4C-9AAC-7A0D7DFE8E3E}" destId="{37710A45-D080-6643-A46C-290FC9A12E62}" srcOrd="2" destOrd="0" parTransId="{DC1F187B-2FDB-9846-8B8B-77517ECECFE1}" sibTransId="{3845185D-02B8-8242-ABF4-0E5A965DB410}"/>
    <dgm:cxn modelId="{72B166EE-0B2B-4D92-89BA-118B167D338F}" type="presOf" srcId="{0B13C86A-940A-BF45-A333-2338A56D9570}" destId="{95F8F5AA-127F-5F4A-8DEA-A4A03030309E}" srcOrd="1" destOrd="0" presId="urn:microsoft.com/office/officeart/2005/8/layout/process2"/>
    <dgm:cxn modelId="{28452B85-BEA0-422D-85E2-E853F2A670AD}" type="presParOf" srcId="{4A261FA6-FE06-8B46-B4D0-3B5224FE8448}" destId="{125B9064-BD27-D24B-A033-DD57CFDE84CD}" srcOrd="0" destOrd="0" presId="urn:microsoft.com/office/officeart/2005/8/layout/process2"/>
    <dgm:cxn modelId="{FA5703F4-D295-440D-8E9D-82AA08E9ECD7}" type="presParOf" srcId="{4A261FA6-FE06-8B46-B4D0-3B5224FE8448}" destId="{317C768F-AB97-154D-A52A-C705FD9F59DC}" srcOrd="1" destOrd="0" presId="urn:microsoft.com/office/officeart/2005/8/layout/process2"/>
    <dgm:cxn modelId="{DB63F715-408A-4D95-B65D-D678CF1B5B25}" type="presParOf" srcId="{317C768F-AB97-154D-A52A-C705FD9F59DC}" destId="{0B3CF5E3-D0CA-FB45-B55F-2C4C2E3A1340}" srcOrd="0" destOrd="0" presId="urn:microsoft.com/office/officeart/2005/8/layout/process2"/>
    <dgm:cxn modelId="{4426717A-5D95-4C66-A36F-8BED90970E94}" type="presParOf" srcId="{4A261FA6-FE06-8B46-B4D0-3B5224FE8448}" destId="{B8ABDAB1-E2E9-D44D-9281-8233CF13A653}" srcOrd="2" destOrd="0" presId="urn:microsoft.com/office/officeart/2005/8/layout/process2"/>
    <dgm:cxn modelId="{72854410-93CF-41AB-8D3C-20FAE76E6A93}" type="presParOf" srcId="{4A261FA6-FE06-8B46-B4D0-3B5224FE8448}" destId="{4F083A4D-589A-8A44-9FC5-51B20C83A0A4}" srcOrd="3" destOrd="0" presId="urn:microsoft.com/office/officeart/2005/8/layout/process2"/>
    <dgm:cxn modelId="{40C09F7B-A09E-46A0-8C29-B979BD711654}" type="presParOf" srcId="{4F083A4D-589A-8A44-9FC5-51B20C83A0A4}" destId="{95F8F5AA-127F-5F4A-8DEA-A4A03030309E}" srcOrd="0" destOrd="0" presId="urn:microsoft.com/office/officeart/2005/8/layout/process2"/>
    <dgm:cxn modelId="{164E2EC9-BA14-4DA5-9F58-2B39D6F4B2E7}" type="presParOf" srcId="{4A261FA6-FE06-8B46-B4D0-3B5224FE8448}" destId="{0588AE7A-D264-BE4F-9775-280BEC74073B}" srcOrd="4" destOrd="0" presId="urn:microsoft.com/office/officeart/2005/8/layout/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F9F254D-6591-EA4C-9AAC-7A0D7DFE8E3E}" type="doc">
      <dgm:prSet loTypeId="urn:microsoft.com/office/officeart/2005/8/layout/process2" loCatId="process" qsTypeId="urn:microsoft.com/office/officeart/2005/8/quickstyle/simple4" qsCatId="simple" csTypeId="urn:microsoft.com/office/officeart/2005/8/colors/accent1_2" csCatId="accent1" phldr="1"/>
      <dgm:spPr/>
    </dgm:pt>
    <dgm:pt modelId="{6DC4F780-AFE1-0547-8383-D1DC47974E53}">
      <dgm:prSet phldrT="[Text]" custT="1"/>
      <dgm:spPr/>
      <dgm:t>
        <a:bodyPr/>
        <a:lstStyle/>
        <a:p>
          <a:r>
            <a:rPr lang="en-US" sz="2800" dirty="0"/>
            <a:t>Initial 20 mL/kg Bolus</a:t>
          </a:r>
        </a:p>
      </dgm:t>
    </dgm:pt>
    <dgm:pt modelId="{FC73E5E2-3821-EA43-BDC5-CC9F184CB0CE}" type="parTrans" cxnId="{CEFE6E27-4EE7-F24D-80C2-5A2592C4F62F}">
      <dgm:prSet/>
      <dgm:spPr/>
      <dgm:t>
        <a:bodyPr/>
        <a:lstStyle/>
        <a:p>
          <a:endParaRPr lang="en-US" sz="2400"/>
        </a:p>
      </dgm:t>
    </dgm:pt>
    <dgm:pt modelId="{20C093DF-8621-2540-9FC6-8EF96A13D1FD}" type="sibTrans" cxnId="{CEFE6E27-4EE7-F24D-80C2-5A2592C4F62F}">
      <dgm:prSet custT="1"/>
      <dgm:spPr/>
      <dgm:t>
        <a:bodyPr/>
        <a:lstStyle/>
        <a:p>
          <a:endParaRPr lang="en-US" sz="1800"/>
        </a:p>
      </dgm:t>
    </dgm:pt>
    <dgm:pt modelId="{58A64484-C9B1-4342-8C08-1AFF58B7AC31}">
      <dgm:prSet phldrT="[Text]" custT="1"/>
      <dgm:spPr/>
      <dgm:t>
        <a:bodyPr/>
        <a:lstStyle/>
        <a:p>
          <a:r>
            <a:rPr lang="en-US" sz="2800" dirty="0"/>
            <a:t>Repeat 10 mL/kg Bolus</a:t>
          </a:r>
        </a:p>
      </dgm:t>
    </dgm:pt>
    <dgm:pt modelId="{27766F49-BBC1-E14D-861C-E27FA37BE8AA}" type="parTrans" cxnId="{1C9225AF-8B8C-224C-A241-2A7E09664AA6}">
      <dgm:prSet/>
      <dgm:spPr/>
      <dgm:t>
        <a:bodyPr/>
        <a:lstStyle/>
        <a:p>
          <a:endParaRPr lang="en-US" sz="2400"/>
        </a:p>
      </dgm:t>
    </dgm:pt>
    <dgm:pt modelId="{0B13C86A-940A-BF45-A333-2338A56D9570}" type="sibTrans" cxnId="{1C9225AF-8B8C-224C-A241-2A7E09664AA6}">
      <dgm:prSet custT="1"/>
      <dgm:spPr/>
      <dgm:t>
        <a:bodyPr/>
        <a:lstStyle/>
        <a:p>
          <a:endParaRPr lang="en-US" sz="1800"/>
        </a:p>
      </dgm:t>
    </dgm:pt>
    <dgm:pt modelId="{37710A45-D080-6643-A46C-290FC9A12E62}">
      <dgm:prSet phldrT="[Text]" custT="1"/>
      <dgm:spPr/>
      <dgm:t>
        <a:bodyPr/>
        <a:lstStyle/>
        <a:p>
          <a:r>
            <a:rPr lang="en-US" sz="2800" dirty="0"/>
            <a:t>Repeat to keep SBP above threshold</a:t>
          </a:r>
        </a:p>
      </dgm:t>
    </dgm:pt>
    <dgm:pt modelId="{DC1F187B-2FDB-9846-8B8B-77517ECECFE1}" type="parTrans" cxnId="{6B10F4DE-69BD-C94A-8970-B54614FA037C}">
      <dgm:prSet/>
      <dgm:spPr/>
      <dgm:t>
        <a:bodyPr/>
        <a:lstStyle/>
        <a:p>
          <a:endParaRPr lang="en-US" sz="2400"/>
        </a:p>
      </dgm:t>
    </dgm:pt>
    <dgm:pt modelId="{3845185D-02B8-8242-ABF4-0E5A965DB410}" type="sibTrans" cxnId="{6B10F4DE-69BD-C94A-8970-B54614FA037C}">
      <dgm:prSet/>
      <dgm:spPr/>
      <dgm:t>
        <a:bodyPr/>
        <a:lstStyle/>
        <a:p>
          <a:endParaRPr lang="en-US" sz="2400"/>
        </a:p>
      </dgm:t>
    </dgm:pt>
    <dgm:pt modelId="{4A261FA6-FE06-8B46-B4D0-3B5224FE8448}" type="pres">
      <dgm:prSet presAssocID="{5F9F254D-6591-EA4C-9AAC-7A0D7DFE8E3E}" presName="linearFlow" presStyleCnt="0">
        <dgm:presLayoutVars>
          <dgm:resizeHandles val="exact"/>
        </dgm:presLayoutVars>
      </dgm:prSet>
      <dgm:spPr/>
    </dgm:pt>
    <dgm:pt modelId="{125B9064-BD27-D24B-A033-DD57CFDE84CD}" type="pres">
      <dgm:prSet presAssocID="{6DC4F780-AFE1-0547-8383-D1DC47974E53}" presName="node" presStyleLbl="node1" presStyleIdx="0" presStyleCnt="3" custScaleX="227311">
        <dgm:presLayoutVars>
          <dgm:bulletEnabled val="1"/>
        </dgm:presLayoutVars>
      </dgm:prSet>
      <dgm:spPr/>
    </dgm:pt>
    <dgm:pt modelId="{317C768F-AB97-154D-A52A-C705FD9F59DC}" type="pres">
      <dgm:prSet presAssocID="{20C093DF-8621-2540-9FC6-8EF96A13D1FD}" presName="sibTrans" presStyleLbl="sibTrans2D1" presStyleIdx="0" presStyleCnt="2"/>
      <dgm:spPr/>
    </dgm:pt>
    <dgm:pt modelId="{0B3CF5E3-D0CA-FB45-B55F-2C4C2E3A1340}" type="pres">
      <dgm:prSet presAssocID="{20C093DF-8621-2540-9FC6-8EF96A13D1FD}" presName="connectorText" presStyleLbl="sibTrans2D1" presStyleIdx="0" presStyleCnt="2"/>
      <dgm:spPr/>
    </dgm:pt>
    <dgm:pt modelId="{B8ABDAB1-E2E9-D44D-9281-8233CF13A653}" type="pres">
      <dgm:prSet presAssocID="{58A64484-C9B1-4342-8C08-1AFF58B7AC31}" presName="node" presStyleLbl="node1" presStyleIdx="1" presStyleCnt="3" custScaleX="227311">
        <dgm:presLayoutVars>
          <dgm:bulletEnabled val="1"/>
        </dgm:presLayoutVars>
      </dgm:prSet>
      <dgm:spPr/>
    </dgm:pt>
    <dgm:pt modelId="{4F083A4D-589A-8A44-9FC5-51B20C83A0A4}" type="pres">
      <dgm:prSet presAssocID="{0B13C86A-940A-BF45-A333-2338A56D9570}" presName="sibTrans" presStyleLbl="sibTrans2D1" presStyleIdx="1" presStyleCnt="2"/>
      <dgm:spPr/>
    </dgm:pt>
    <dgm:pt modelId="{95F8F5AA-127F-5F4A-8DEA-A4A03030309E}" type="pres">
      <dgm:prSet presAssocID="{0B13C86A-940A-BF45-A333-2338A56D9570}" presName="connectorText" presStyleLbl="sibTrans2D1" presStyleIdx="1" presStyleCnt="2"/>
      <dgm:spPr/>
    </dgm:pt>
    <dgm:pt modelId="{0588AE7A-D264-BE4F-9775-280BEC74073B}" type="pres">
      <dgm:prSet presAssocID="{37710A45-D080-6643-A46C-290FC9A12E62}" presName="node" presStyleLbl="node1" presStyleIdx="2" presStyleCnt="3" custScaleX="227311">
        <dgm:presLayoutVars>
          <dgm:bulletEnabled val="1"/>
        </dgm:presLayoutVars>
      </dgm:prSet>
      <dgm:spPr/>
    </dgm:pt>
  </dgm:ptLst>
  <dgm:cxnLst>
    <dgm:cxn modelId="{CEFE6E27-4EE7-F24D-80C2-5A2592C4F62F}" srcId="{5F9F254D-6591-EA4C-9AAC-7A0D7DFE8E3E}" destId="{6DC4F780-AFE1-0547-8383-D1DC47974E53}" srcOrd="0" destOrd="0" parTransId="{FC73E5E2-3821-EA43-BDC5-CC9F184CB0CE}" sibTransId="{20C093DF-8621-2540-9FC6-8EF96A13D1FD}"/>
    <dgm:cxn modelId="{C8DE832D-289F-4A4B-86D2-C981776D0CAC}" type="presOf" srcId="{58A64484-C9B1-4342-8C08-1AFF58B7AC31}" destId="{B8ABDAB1-E2E9-D44D-9281-8233CF13A653}" srcOrd="0" destOrd="0" presId="urn:microsoft.com/office/officeart/2005/8/layout/process2"/>
    <dgm:cxn modelId="{F3D76895-5E0E-4C26-B11B-E106D27CFCB4}" type="presOf" srcId="{37710A45-D080-6643-A46C-290FC9A12E62}" destId="{0588AE7A-D264-BE4F-9775-280BEC74073B}" srcOrd="0" destOrd="0" presId="urn:microsoft.com/office/officeart/2005/8/layout/process2"/>
    <dgm:cxn modelId="{720DAB95-BF07-49E9-B7E5-DFE07CFED4B2}" type="presOf" srcId="{20C093DF-8621-2540-9FC6-8EF96A13D1FD}" destId="{0B3CF5E3-D0CA-FB45-B55F-2C4C2E3A1340}" srcOrd="1" destOrd="0" presId="urn:microsoft.com/office/officeart/2005/8/layout/process2"/>
    <dgm:cxn modelId="{83E6D196-9F4F-4813-A86C-ED9D7D9C2209}" type="presOf" srcId="{5F9F254D-6591-EA4C-9AAC-7A0D7DFE8E3E}" destId="{4A261FA6-FE06-8B46-B4D0-3B5224FE8448}" srcOrd="0" destOrd="0" presId="urn:microsoft.com/office/officeart/2005/8/layout/process2"/>
    <dgm:cxn modelId="{E975F8A7-44B7-4371-807A-69037773C6A5}" type="presOf" srcId="{0B13C86A-940A-BF45-A333-2338A56D9570}" destId="{4F083A4D-589A-8A44-9FC5-51B20C83A0A4}" srcOrd="0" destOrd="0" presId="urn:microsoft.com/office/officeart/2005/8/layout/process2"/>
    <dgm:cxn modelId="{1C9225AF-8B8C-224C-A241-2A7E09664AA6}" srcId="{5F9F254D-6591-EA4C-9AAC-7A0D7DFE8E3E}" destId="{58A64484-C9B1-4342-8C08-1AFF58B7AC31}" srcOrd="1" destOrd="0" parTransId="{27766F49-BBC1-E14D-861C-E27FA37BE8AA}" sibTransId="{0B13C86A-940A-BF45-A333-2338A56D9570}"/>
    <dgm:cxn modelId="{D80AC2B2-0A77-4374-AB85-7CA25594DF6C}" type="presOf" srcId="{6DC4F780-AFE1-0547-8383-D1DC47974E53}" destId="{125B9064-BD27-D24B-A033-DD57CFDE84CD}" srcOrd="0" destOrd="0" presId="urn:microsoft.com/office/officeart/2005/8/layout/process2"/>
    <dgm:cxn modelId="{2BA142D4-659E-46AC-94D3-3175925597EE}" type="presOf" srcId="{20C093DF-8621-2540-9FC6-8EF96A13D1FD}" destId="{317C768F-AB97-154D-A52A-C705FD9F59DC}" srcOrd="0" destOrd="0" presId="urn:microsoft.com/office/officeart/2005/8/layout/process2"/>
    <dgm:cxn modelId="{6B10F4DE-69BD-C94A-8970-B54614FA037C}" srcId="{5F9F254D-6591-EA4C-9AAC-7A0D7DFE8E3E}" destId="{37710A45-D080-6643-A46C-290FC9A12E62}" srcOrd="2" destOrd="0" parTransId="{DC1F187B-2FDB-9846-8B8B-77517ECECFE1}" sibTransId="{3845185D-02B8-8242-ABF4-0E5A965DB410}"/>
    <dgm:cxn modelId="{72B166EE-0B2B-4D92-89BA-118B167D338F}" type="presOf" srcId="{0B13C86A-940A-BF45-A333-2338A56D9570}" destId="{95F8F5AA-127F-5F4A-8DEA-A4A03030309E}" srcOrd="1" destOrd="0" presId="urn:microsoft.com/office/officeart/2005/8/layout/process2"/>
    <dgm:cxn modelId="{28452B85-BEA0-422D-85E2-E853F2A670AD}" type="presParOf" srcId="{4A261FA6-FE06-8B46-B4D0-3B5224FE8448}" destId="{125B9064-BD27-D24B-A033-DD57CFDE84CD}" srcOrd="0" destOrd="0" presId="urn:microsoft.com/office/officeart/2005/8/layout/process2"/>
    <dgm:cxn modelId="{FA5703F4-D295-440D-8E9D-82AA08E9ECD7}" type="presParOf" srcId="{4A261FA6-FE06-8B46-B4D0-3B5224FE8448}" destId="{317C768F-AB97-154D-A52A-C705FD9F59DC}" srcOrd="1" destOrd="0" presId="urn:microsoft.com/office/officeart/2005/8/layout/process2"/>
    <dgm:cxn modelId="{DB63F715-408A-4D95-B65D-D678CF1B5B25}" type="presParOf" srcId="{317C768F-AB97-154D-A52A-C705FD9F59DC}" destId="{0B3CF5E3-D0CA-FB45-B55F-2C4C2E3A1340}" srcOrd="0" destOrd="0" presId="urn:microsoft.com/office/officeart/2005/8/layout/process2"/>
    <dgm:cxn modelId="{4426717A-5D95-4C66-A36F-8BED90970E94}" type="presParOf" srcId="{4A261FA6-FE06-8B46-B4D0-3B5224FE8448}" destId="{B8ABDAB1-E2E9-D44D-9281-8233CF13A653}" srcOrd="2" destOrd="0" presId="urn:microsoft.com/office/officeart/2005/8/layout/process2"/>
    <dgm:cxn modelId="{72854410-93CF-41AB-8D3C-20FAE76E6A93}" type="presParOf" srcId="{4A261FA6-FE06-8B46-B4D0-3B5224FE8448}" destId="{4F083A4D-589A-8A44-9FC5-51B20C83A0A4}" srcOrd="3" destOrd="0" presId="urn:microsoft.com/office/officeart/2005/8/layout/process2"/>
    <dgm:cxn modelId="{40C09F7B-A09E-46A0-8C29-B979BD711654}" type="presParOf" srcId="{4F083A4D-589A-8A44-9FC5-51B20C83A0A4}" destId="{95F8F5AA-127F-5F4A-8DEA-A4A03030309E}" srcOrd="0" destOrd="0" presId="urn:microsoft.com/office/officeart/2005/8/layout/process2"/>
    <dgm:cxn modelId="{164E2EC9-BA14-4DA5-9F58-2B39D6F4B2E7}" type="presParOf" srcId="{4A261FA6-FE06-8B46-B4D0-3B5224FE8448}" destId="{0588AE7A-D264-BE4F-9775-280BEC74073B}" srcOrd="4" destOrd="0" presId="urn:microsoft.com/office/officeart/2005/8/layout/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F9F254D-6591-EA4C-9AAC-7A0D7DFE8E3E}" type="doc">
      <dgm:prSet loTypeId="urn:microsoft.com/office/officeart/2005/8/layout/process2" loCatId="process" qsTypeId="urn:microsoft.com/office/officeart/2005/8/quickstyle/simple4" qsCatId="simple" csTypeId="urn:microsoft.com/office/officeart/2005/8/colors/accent1_2" csCatId="accent1" phldr="1"/>
      <dgm:spPr/>
    </dgm:pt>
    <dgm:pt modelId="{6DC4F780-AFE1-0547-8383-D1DC47974E53}">
      <dgm:prSet phldrT="[Text]" custT="1"/>
      <dgm:spPr/>
      <dgm:t>
        <a:bodyPr/>
        <a:lstStyle/>
        <a:p>
          <a:r>
            <a:rPr lang="en-US" sz="2200" dirty="0"/>
            <a:t>Initial1000mL Bolus</a:t>
          </a:r>
        </a:p>
      </dgm:t>
    </dgm:pt>
    <dgm:pt modelId="{FC73E5E2-3821-EA43-BDC5-CC9F184CB0CE}" type="parTrans" cxnId="{CEFE6E27-4EE7-F24D-80C2-5A2592C4F62F}">
      <dgm:prSet/>
      <dgm:spPr/>
      <dgm:t>
        <a:bodyPr/>
        <a:lstStyle/>
        <a:p>
          <a:endParaRPr lang="en-US" sz="2400"/>
        </a:p>
      </dgm:t>
    </dgm:pt>
    <dgm:pt modelId="{20C093DF-8621-2540-9FC6-8EF96A13D1FD}" type="sibTrans" cxnId="{CEFE6E27-4EE7-F24D-80C2-5A2592C4F62F}">
      <dgm:prSet custT="1"/>
      <dgm:spPr/>
      <dgm:t>
        <a:bodyPr/>
        <a:lstStyle/>
        <a:p>
          <a:endParaRPr lang="en-US" sz="1800"/>
        </a:p>
      </dgm:t>
    </dgm:pt>
    <dgm:pt modelId="{58A64484-C9B1-4342-8C08-1AFF58B7AC31}">
      <dgm:prSet phldrT="[Text]" custT="1"/>
      <dgm:spPr/>
      <dgm:t>
        <a:bodyPr/>
        <a:lstStyle/>
        <a:p>
          <a:r>
            <a:rPr lang="en-US" sz="2200" dirty="0"/>
            <a:t>Repeat 500mL Bolus</a:t>
          </a:r>
        </a:p>
      </dgm:t>
    </dgm:pt>
    <dgm:pt modelId="{27766F49-BBC1-E14D-861C-E27FA37BE8AA}" type="parTrans" cxnId="{1C9225AF-8B8C-224C-A241-2A7E09664AA6}">
      <dgm:prSet/>
      <dgm:spPr/>
      <dgm:t>
        <a:bodyPr/>
        <a:lstStyle/>
        <a:p>
          <a:endParaRPr lang="en-US" sz="2400"/>
        </a:p>
      </dgm:t>
    </dgm:pt>
    <dgm:pt modelId="{0B13C86A-940A-BF45-A333-2338A56D9570}" type="sibTrans" cxnId="{1C9225AF-8B8C-224C-A241-2A7E09664AA6}">
      <dgm:prSet custT="1"/>
      <dgm:spPr/>
      <dgm:t>
        <a:bodyPr/>
        <a:lstStyle/>
        <a:p>
          <a:endParaRPr lang="en-US" sz="1800"/>
        </a:p>
      </dgm:t>
    </dgm:pt>
    <dgm:pt modelId="{37710A45-D080-6643-A46C-290FC9A12E62}">
      <dgm:prSet phldrT="[Text]" custT="1"/>
      <dgm:spPr/>
      <dgm:t>
        <a:bodyPr/>
        <a:lstStyle/>
        <a:p>
          <a:r>
            <a:rPr lang="en-US" sz="2000" dirty="0"/>
            <a:t>Repeat to keep SBP ≥90mmHg</a:t>
          </a:r>
        </a:p>
      </dgm:t>
    </dgm:pt>
    <dgm:pt modelId="{DC1F187B-2FDB-9846-8B8B-77517ECECFE1}" type="parTrans" cxnId="{6B10F4DE-69BD-C94A-8970-B54614FA037C}">
      <dgm:prSet/>
      <dgm:spPr/>
      <dgm:t>
        <a:bodyPr/>
        <a:lstStyle/>
        <a:p>
          <a:endParaRPr lang="en-US" sz="2400"/>
        </a:p>
      </dgm:t>
    </dgm:pt>
    <dgm:pt modelId="{3845185D-02B8-8242-ABF4-0E5A965DB410}" type="sibTrans" cxnId="{6B10F4DE-69BD-C94A-8970-B54614FA037C}">
      <dgm:prSet/>
      <dgm:spPr/>
      <dgm:t>
        <a:bodyPr/>
        <a:lstStyle/>
        <a:p>
          <a:endParaRPr lang="en-US" sz="2400"/>
        </a:p>
      </dgm:t>
    </dgm:pt>
    <dgm:pt modelId="{4A261FA6-FE06-8B46-B4D0-3B5224FE8448}" type="pres">
      <dgm:prSet presAssocID="{5F9F254D-6591-EA4C-9AAC-7A0D7DFE8E3E}" presName="linearFlow" presStyleCnt="0">
        <dgm:presLayoutVars>
          <dgm:resizeHandles val="exact"/>
        </dgm:presLayoutVars>
      </dgm:prSet>
      <dgm:spPr/>
    </dgm:pt>
    <dgm:pt modelId="{125B9064-BD27-D24B-A033-DD57CFDE84CD}" type="pres">
      <dgm:prSet presAssocID="{6DC4F780-AFE1-0547-8383-D1DC47974E53}" presName="node" presStyleLbl="node1" presStyleIdx="0" presStyleCnt="3" custScaleX="227311" custLinFactNeighborY="-2719">
        <dgm:presLayoutVars>
          <dgm:bulletEnabled val="1"/>
        </dgm:presLayoutVars>
      </dgm:prSet>
      <dgm:spPr/>
    </dgm:pt>
    <dgm:pt modelId="{317C768F-AB97-154D-A52A-C705FD9F59DC}" type="pres">
      <dgm:prSet presAssocID="{20C093DF-8621-2540-9FC6-8EF96A13D1FD}" presName="sibTrans" presStyleLbl="sibTrans2D1" presStyleIdx="0" presStyleCnt="2"/>
      <dgm:spPr/>
    </dgm:pt>
    <dgm:pt modelId="{0B3CF5E3-D0CA-FB45-B55F-2C4C2E3A1340}" type="pres">
      <dgm:prSet presAssocID="{20C093DF-8621-2540-9FC6-8EF96A13D1FD}" presName="connectorText" presStyleLbl="sibTrans2D1" presStyleIdx="0" presStyleCnt="2"/>
      <dgm:spPr/>
    </dgm:pt>
    <dgm:pt modelId="{B8ABDAB1-E2E9-D44D-9281-8233CF13A653}" type="pres">
      <dgm:prSet presAssocID="{58A64484-C9B1-4342-8C08-1AFF58B7AC31}" presName="node" presStyleLbl="node1" presStyleIdx="1" presStyleCnt="3" custScaleX="227311">
        <dgm:presLayoutVars>
          <dgm:bulletEnabled val="1"/>
        </dgm:presLayoutVars>
      </dgm:prSet>
      <dgm:spPr/>
    </dgm:pt>
    <dgm:pt modelId="{4F083A4D-589A-8A44-9FC5-51B20C83A0A4}" type="pres">
      <dgm:prSet presAssocID="{0B13C86A-940A-BF45-A333-2338A56D9570}" presName="sibTrans" presStyleLbl="sibTrans2D1" presStyleIdx="1" presStyleCnt="2"/>
      <dgm:spPr/>
    </dgm:pt>
    <dgm:pt modelId="{95F8F5AA-127F-5F4A-8DEA-A4A03030309E}" type="pres">
      <dgm:prSet presAssocID="{0B13C86A-940A-BF45-A333-2338A56D9570}" presName="connectorText" presStyleLbl="sibTrans2D1" presStyleIdx="1" presStyleCnt="2"/>
      <dgm:spPr/>
    </dgm:pt>
    <dgm:pt modelId="{0588AE7A-D264-BE4F-9775-280BEC74073B}" type="pres">
      <dgm:prSet presAssocID="{37710A45-D080-6643-A46C-290FC9A12E62}" presName="node" presStyleLbl="node1" presStyleIdx="2" presStyleCnt="3" custScaleX="227311">
        <dgm:presLayoutVars>
          <dgm:bulletEnabled val="1"/>
        </dgm:presLayoutVars>
      </dgm:prSet>
      <dgm:spPr/>
    </dgm:pt>
  </dgm:ptLst>
  <dgm:cxnLst>
    <dgm:cxn modelId="{CEFE6E27-4EE7-F24D-80C2-5A2592C4F62F}" srcId="{5F9F254D-6591-EA4C-9AAC-7A0D7DFE8E3E}" destId="{6DC4F780-AFE1-0547-8383-D1DC47974E53}" srcOrd="0" destOrd="0" parTransId="{FC73E5E2-3821-EA43-BDC5-CC9F184CB0CE}" sibTransId="{20C093DF-8621-2540-9FC6-8EF96A13D1FD}"/>
    <dgm:cxn modelId="{C8DE832D-289F-4A4B-86D2-C981776D0CAC}" type="presOf" srcId="{58A64484-C9B1-4342-8C08-1AFF58B7AC31}" destId="{B8ABDAB1-E2E9-D44D-9281-8233CF13A653}" srcOrd="0" destOrd="0" presId="urn:microsoft.com/office/officeart/2005/8/layout/process2"/>
    <dgm:cxn modelId="{F3D76895-5E0E-4C26-B11B-E106D27CFCB4}" type="presOf" srcId="{37710A45-D080-6643-A46C-290FC9A12E62}" destId="{0588AE7A-D264-BE4F-9775-280BEC74073B}" srcOrd="0" destOrd="0" presId="urn:microsoft.com/office/officeart/2005/8/layout/process2"/>
    <dgm:cxn modelId="{720DAB95-BF07-49E9-B7E5-DFE07CFED4B2}" type="presOf" srcId="{20C093DF-8621-2540-9FC6-8EF96A13D1FD}" destId="{0B3CF5E3-D0CA-FB45-B55F-2C4C2E3A1340}" srcOrd="1" destOrd="0" presId="urn:microsoft.com/office/officeart/2005/8/layout/process2"/>
    <dgm:cxn modelId="{83E6D196-9F4F-4813-A86C-ED9D7D9C2209}" type="presOf" srcId="{5F9F254D-6591-EA4C-9AAC-7A0D7DFE8E3E}" destId="{4A261FA6-FE06-8B46-B4D0-3B5224FE8448}" srcOrd="0" destOrd="0" presId="urn:microsoft.com/office/officeart/2005/8/layout/process2"/>
    <dgm:cxn modelId="{E975F8A7-44B7-4371-807A-69037773C6A5}" type="presOf" srcId="{0B13C86A-940A-BF45-A333-2338A56D9570}" destId="{4F083A4D-589A-8A44-9FC5-51B20C83A0A4}" srcOrd="0" destOrd="0" presId="urn:microsoft.com/office/officeart/2005/8/layout/process2"/>
    <dgm:cxn modelId="{1C9225AF-8B8C-224C-A241-2A7E09664AA6}" srcId="{5F9F254D-6591-EA4C-9AAC-7A0D7DFE8E3E}" destId="{58A64484-C9B1-4342-8C08-1AFF58B7AC31}" srcOrd="1" destOrd="0" parTransId="{27766F49-BBC1-E14D-861C-E27FA37BE8AA}" sibTransId="{0B13C86A-940A-BF45-A333-2338A56D9570}"/>
    <dgm:cxn modelId="{D80AC2B2-0A77-4374-AB85-7CA25594DF6C}" type="presOf" srcId="{6DC4F780-AFE1-0547-8383-D1DC47974E53}" destId="{125B9064-BD27-D24B-A033-DD57CFDE84CD}" srcOrd="0" destOrd="0" presId="urn:microsoft.com/office/officeart/2005/8/layout/process2"/>
    <dgm:cxn modelId="{2BA142D4-659E-46AC-94D3-3175925597EE}" type="presOf" srcId="{20C093DF-8621-2540-9FC6-8EF96A13D1FD}" destId="{317C768F-AB97-154D-A52A-C705FD9F59DC}" srcOrd="0" destOrd="0" presId="urn:microsoft.com/office/officeart/2005/8/layout/process2"/>
    <dgm:cxn modelId="{6B10F4DE-69BD-C94A-8970-B54614FA037C}" srcId="{5F9F254D-6591-EA4C-9AAC-7A0D7DFE8E3E}" destId="{37710A45-D080-6643-A46C-290FC9A12E62}" srcOrd="2" destOrd="0" parTransId="{DC1F187B-2FDB-9846-8B8B-77517ECECFE1}" sibTransId="{3845185D-02B8-8242-ABF4-0E5A965DB410}"/>
    <dgm:cxn modelId="{72B166EE-0B2B-4D92-89BA-118B167D338F}" type="presOf" srcId="{0B13C86A-940A-BF45-A333-2338A56D9570}" destId="{95F8F5AA-127F-5F4A-8DEA-A4A03030309E}" srcOrd="1" destOrd="0" presId="urn:microsoft.com/office/officeart/2005/8/layout/process2"/>
    <dgm:cxn modelId="{28452B85-BEA0-422D-85E2-E853F2A670AD}" type="presParOf" srcId="{4A261FA6-FE06-8B46-B4D0-3B5224FE8448}" destId="{125B9064-BD27-D24B-A033-DD57CFDE84CD}" srcOrd="0" destOrd="0" presId="urn:microsoft.com/office/officeart/2005/8/layout/process2"/>
    <dgm:cxn modelId="{FA5703F4-D295-440D-8E9D-82AA08E9ECD7}" type="presParOf" srcId="{4A261FA6-FE06-8B46-B4D0-3B5224FE8448}" destId="{317C768F-AB97-154D-A52A-C705FD9F59DC}" srcOrd="1" destOrd="0" presId="urn:microsoft.com/office/officeart/2005/8/layout/process2"/>
    <dgm:cxn modelId="{DB63F715-408A-4D95-B65D-D678CF1B5B25}" type="presParOf" srcId="{317C768F-AB97-154D-A52A-C705FD9F59DC}" destId="{0B3CF5E3-D0CA-FB45-B55F-2C4C2E3A1340}" srcOrd="0" destOrd="0" presId="urn:microsoft.com/office/officeart/2005/8/layout/process2"/>
    <dgm:cxn modelId="{4426717A-5D95-4C66-A36F-8BED90970E94}" type="presParOf" srcId="{4A261FA6-FE06-8B46-B4D0-3B5224FE8448}" destId="{B8ABDAB1-E2E9-D44D-9281-8233CF13A653}" srcOrd="2" destOrd="0" presId="urn:microsoft.com/office/officeart/2005/8/layout/process2"/>
    <dgm:cxn modelId="{72854410-93CF-41AB-8D3C-20FAE76E6A93}" type="presParOf" srcId="{4A261FA6-FE06-8B46-B4D0-3B5224FE8448}" destId="{4F083A4D-589A-8A44-9FC5-51B20C83A0A4}" srcOrd="3" destOrd="0" presId="urn:microsoft.com/office/officeart/2005/8/layout/process2"/>
    <dgm:cxn modelId="{40C09F7B-A09E-46A0-8C29-B979BD711654}" type="presParOf" srcId="{4F083A4D-589A-8A44-9FC5-51B20C83A0A4}" destId="{95F8F5AA-127F-5F4A-8DEA-A4A03030309E}" srcOrd="0" destOrd="0" presId="urn:microsoft.com/office/officeart/2005/8/layout/process2"/>
    <dgm:cxn modelId="{164E2EC9-BA14-4DA5-9F58-2B39D6F4B2E7}" type="presParOf" srcId="{4A261FA6-FE06-8B46-B4D0-3B5224FE8448}" destId="{0588AE7A-D264-BE4F-9775-280BEC74073B}" srcOrd="4" destOrd="0" presId="urn:microsoft.com/office/officeart/2005/8/layout/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6AA8E60-867E-4F47-AF2B-3BE38D8100CF}"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0AA13266-B92E-AE45-BF90-5B38A9E905A0}" type="pres">
      <dgm:prSet presAssocID="{86AA8E60-867E-4F47-AF2B-3BE38D8100CF}" presName="linear" presStyleCnt="0">
        <dgm:presLayoutVars>
          <dgm:animLvl val="lvl"/>
          <dgm:resizeHandles val="exact"/>
        </dgm:presLayoutVars>
      </dgm:prSet>
      <dgm:spPr/>
    </dgm:pt>
  </dgm:ptLst>
  <dgm:cxnLst>
    <dgm:cxn modelId="{7492FC7A-C425-4107-986A-308705DEF3CF}" type="presOf" srcId="{86AA8E60-867E-4F47-AF2B-3BE38D8100CF}" destId="{0AA13266-B92E-AE45-BF90-5B38A9E905A0}"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942CC42-D754-E64D-88D5-BD9485000056}" type="doc">
      <dgm:prSet loTypeId="urn:microsoft.com/office/officeart/2005/8/layout/process2" loCatId="process" qsTypeId="urn:microsoft.com/office/officeart/2005/8/quickstyle/simple4" qsCatId="simple" csTypeId="urn:microsoft.com/office/officeart/2005/8/colors/accent1_2" csCatId="accent1" phldr="1"/>
      <dgm:spPr/>
    </dgm:pt>
    <dgm:pt modelId="{7B572A95-EB7D-4E46-8BEC-E7315FBC72D7}">
      <dgm:prSet phldrT="[Text]" custT="1"/>
      <dgm:spPr/>
      <dgm:t>
        <a:bodyPr/>
        <a:lstStyle/>
        <a:p>
          <a:pPr>
            <a:lnSpc>
              <a:spcPts val="2800"/>
            </a:lnSpc>
            <a:spcAft>
              <a:spcPts val="0"/>
            </a:spcAft>
          </a:pPr>
          <a:r>
            <a:rPr lang="en-US" sz="2400" dirty="0"/>
            <a:t>Initial 20mL/Kg NS Bolus for hypotension or other signs of shock</a:t>
          </a:r>
        </a:p>
      </dgm:t>
    </dgm:pt>
    <dgm:pt modelId="{029D8626-9A8C-E545-AEFE-2D6EE78CB02A}" type="parTrans" cxnId="{832F1286-C952-5747-A5FC-C503926A3BA2}">
      <dgm:prSet/>
      <dgm:spPr/>
      <dgm:t>
        <a:bodyPr/>
        <a:lstStyle/>
        <a:p>
          <a:endParaRPr lang="en-US"/>
        </a:p>
      </dgm:t>
    </dgm:pt>
    <dgm:pt modelId="{B2B5B433-01C2-D649-ABBB-2D784A048A6B}" type="sibTrans" cxnId="{832F1286-C952-5747-A5FC-C503926A3BA2}">
      <dgm:prSet/>
      <dgm:spPr/>
      <dgm:t>
        <a:bodyPr/>
        <a:lstStyle/>
        <a:p>
          <a:endParaRPr lang="en-US"/>
        </a:p>
      </dgm:t>
    </dgm:pt>
    <dgm:pt modelId="{847FDEA7-C4D3-C34D-B60C-92F964E632BF}">
      <dgm:prSet phldrT="[Text]" custT="1"/>
      <dgm:spPr/>
      <dgm:t>
        <a:bodyPr/>
        <a:lstStyle/>
        <a:p>
          <a:pPr>
            <a:lnSpc>
              <a:spcPts val="2880"/>
            </a:lnSpc>
            <a:spcAft>
              <a:spcPts val="0"/>
            </a:spcAft>
          </a:pPr>
          <a:r>
            <a:rPr lang="en-US" sz="2400" dirty="0"/>
            <a:t>Repeat bolus every 5 min if needed to keep B/P above threshold</a:t>
          </a:r>
        </a:p>
      </dgm:t>
    </dgm:pt>
    <dgm:pt modelId="{CB8DB812-71B9-DB4B-B937-7725681BBACC}" type="parTrans" cxnId="{E34947A7-6FD2-C643-9FD5-8D9614D84935}">
      <dgm:prSet/>
      <dgm:spPr/>
      <dgm:t>
        <a:bodyPr/>
        <a:lstStyle/>
        <a:p>
          <a:endParaRPr lang="en-US"/>
        </a:p>
      </dgm:t>
    </dgm:pt>
    <dgm:pt modelId="{C61298D1-B4E2-1F4E-8234-775AE7CACAE6}" type="sibTrans" cxnId="{E34947A7-6FD2-C643-9FD5-8D9614D84935}">
      <dgm:prSet/>
      <dgm:spPr/>
      <dgm:t>
        <a:bodyPr/>
        <a:lstStyle/>
        <a:p>
          <a:endParaRPr lang="en-US"/>
        </a:p>
      </dgm:t>
    </dgm:pt>
    <dgm:pt modelId="{92554FFF-1841-5246-BCC2-AF839D82BD89}">
      <dgm:prSet phldrT="[Text]" custT="1"/>
      <dgm:spPr/>
      <dgm:t>
        <a:bodyPr/>
        <a:lstStyle/>
        <a:p>
          <a:r>
            <a:rPr lang="en-US" sz="2800" dirty="0"/>
            <a:t>Frequently repeat VS</a:t>
          </a:r>
        </a:p>
      </dgm:t>
    </dgm:pt>
    <dgm:pt modelId="{15E80C55-7B23-EA4E-AD7B-B33B843CE891}" type="parTrans" cxnId="{6BDCE508-F9B0-6245-BF0D-2CB32DA18BC1}">
      <dgm:prSet/>
      <dgm:spPr/>
      <dgm:t>
        <a:bodyPr/>
        <a:lstStyle/>
        <a:p>
          <a:endParaRPr lang="en-US"/>
        </a:p>
      </dgm:t>
    </dgm:pt>
    <dgm:pt modelId="{4B5C1861-1BB4-484E-A81B-4ABF761AE479}" type="sibTrans" cxnId="{6BDCE508-F9B0-6245-BF0D-2CB32DA18BC1}">
      <dgm:prSet/>
      <dgm:spPr/>
      <dgm:t>
        <a:bodyPr/>
        <a:lstStyle/>
        <a:p>
          <a:endParaRPr lang="en-US"/>
        </a:p>
      </dgm:t>
    </dgm:pt>
    <dgm:pt modelId="{DA42542F-B8AB-FC4C-965F-9BD2095547AB}" type="pres">
      <dgm:prSet presAssocID="{F942CC42-D754-E64D-88D5-BD9485000056}" presName="linearFlow" presStyleCnt="0">
        <dgm:presLayoutVars>
          <dgm:resizeHandles val="exact"/>
        </dgm:presLayoutVars>
      </dgm:prSet>
      <dgm:spPr/>
    </dgm:pt>
    <dgm:pt modelId="{6DBC66F1-2554-7D43-8FA3-B9E1B25F6EF7}" type="pres">
      <dgm:prSet presAssocID="{7B572A95-EB7D-4E46-8BEC-E7315FBC72D7}" presName="node" presStyleLbl="node1" presStyleIdx="0" presStyleCnt="3" custScaleX="185185">
        <dgm:presLayoutVars>
          <dgm:bulletEnabled val="1"/>
        </dgm:presLayoutVars>
      </dgm:prSet>
      <dgm:spPr/>
    </dgm:pt>
    <dgm:pt modelId="{CFC7563C-B8DE-2641-9096-8784A402B988}" type="pres">
      <dgm:prSet presAssocID="{B2B5B433-01C2-D649-ABBB-2D784A048A6B}" presName="sibTrans" presStyleLbl="sibTrans2D1" presStyleIdx="0" presStyleCnt="2"/>
      <dgm:spPr/>
    </dgm:pt>
    <dgm:pt modelId="{EAF4A535-948F-7546-A0F7-DD3EC519DA2D}" type="pres">
      <dgm:prSet presAssocID="{B2B5B433-01C2-D649-ABBB-2D784A048A6B}" presName="connectorText" presStyleLbl="sibTrans2D1" presStyleIdx="0" presStyleCnt="2"/>
      <dgm:spPr/>
    </dgm:pt>
    <dgm:pt modelId="{0B4E4D84-2735-AC42-9677-689CC458E860}" type="pres">
      <dgm:prSet presAssocID="{847FDEA7-C4D3-C34D-B60C-92F964E632BF}" presName="node" presStyleLbl="node1" presStyleIdx="1" presStyleCnt="3" custScaleX="189075">
        <dgm:presLayoutVars>
          <dgm:bulletEnabled val="1"/>
        </dgm:presLayoutVars>
      </dgm:prSet>
      <dgm:spPr/>
    </dgm:pt>
    <dgm:pt modelId="{91646D5F-3076-9947-9B7B-1E47826EAFEC}" type="pres">
      <dgm:prSet presAssocID="{C61298D1-B4E2-1F4E-8234-775AE7CACAE6}" presName="sibTrans" presStyleLbl="sibTrans2D1" presStyleIdx="1" presStyleCnt="2"/>
      <dgm:spPr/>
    </dgm:pt>
    <dgm:pt modelId="{B386FEE3-1091-8D47-A364-3FC2FD6C449A}" type="pres">
      <dgm:prSet presAssocID="{C61298D1-B4E2-1F4E-8234-775AE7CACAE6}" presName="connectorText" presStyleLbl="sibTrans2D1" presStyleIdx="1" presStyleCnt="2"/>
      <dgm:spPr/>
    </dgm:pt>
    <dgm:pt modelId="{CDE58630-E37A-CC48-A2EC-1762B42E9A0A}" type="pres">
      <dgm:prSet presAssocID="{92554FFF-1841-5246-BCC2-AF839D82BD89}" presName="node" presStyleLbl="node1" presStyleIdx="2" presStyleCnt="3" custScaleX="189075" custScaleY="53979">
        <dgm:presLayoutVars>
          <dgm:bulletEnabled val="1"/>
        </dgm:presLayoutVars>
      </dgm:prSet>
      <dgm:spPr/>
    </dgm:pt>
  </dgm:ptLst>
  <dgm:cxnLst>
    <dgm:cxn modelId="{6BDCE508-F9B0-6245-BF0D-2CB32DA18BC1}" srcId="{F942CC42-D754-E64D-88D5-BD9485000056}" destId="{92554FFF-1841-5246-BCC2-AF839D82BD89}" srcOrd="2" destOrd="0" parTransId="{15E80C55-7B23-EA4E-AD7B-B33B843CE891}" sibTransId="{4B5C1861-1BB4-484E-A81B-4ABF761AE479}"/>
    <dgm:cxn modelId="{F0F0A318-F1F4-43CC-B7D9-0AB77AD43DEB}" type="presOf" srcId="{7B572A95-EB7D-4E46-8BEC-E7315FBC72D7}" destId="{6DBC66F1-2554-7D43-8FA3-B9E1B25F6EF7}" srcOrd="0" destOrd="0" presId="urn:microsoft.com/office/officeart/2005/8/layout/process2"/>
    <dgm:cxn modelId="{5C93A566-361C-42F8-BF71-A3516C11BECE}" type="presOf" srcId="{847FDEA7-C4D3-C34D-B60C-92F964E632BF}" destId="{0B4E4D84-2735-AC42-9677-689CC458E860}" srcOrd="0" destOrd="0" presId="urn:microsoft.com/office/officeart/2005/8/layout/process2"/>
    <dgm:cxn modelId="{2D25C66C-60A4-4C4C-9284-402B75F372F2}" type="presOf" srcId="{B2B5B433-01C2-D649-ABBB-2D784A048A6B}" destId="{CFC7563C-B8DE-2641-9096-8784A402B988}" srcOrd="0" destOrd="0" presId="urn:microsoft.com/office/officeart/2005/8/layout/process2"/>
    <dgm:cxn modelId="{D9A6CA54-2880-4B83-98DE-CD341412ADA9}" type="presOf" srcId="{C61298D1-B4E2-1F4E-8234-775AE7CACAE6}" destId="{91646D5F-3076-9947-9B7B-1E47826EAFEC}" srcOrd="0" destOrd="0" presId="urn:microsoft.com/office/officeart/2005/8/layout/process2"/>
    <dgm:cxn modelId="{3512637F-C6AF-4DA7-B55C-A04E44A76EE0}" type="presOf" srcId="{B2B5B433-01C2-D649-ABBB-2D784A048A6B}" destId="{EAF4A535-948F-7546-A0F7-DD3EC519DA2D}" srcOrd="1" destOrd="0" presId="urn:microsoft.com/office/officeart/2005/8/layout/process2"/>
    <dgm:cxn modelId="{832F1286-C952-5747-A5FC-C503926A3BA2}" srcId="{F942CC42-D754-E64D-88D5-BD9485000056}" destId="{7B572A95-EB7D-4E46-8BEC-E7315FBC72D7}" srcOrd="0" destOrd="0" parTransId="{029D8626-9A8C-E545-AEFE-2D6EE78CB02A}" sibTransId="{B2B5B433-01C2-D649-ABBB-2D784A048A6B}"/>
    <dgm:cxn modelId="{B9A4BC95-D5D6-4324-931B-70C4B8EB0E76}" type="presOf" srcId="{92554FFF-1841-5246-BCC2-AF839D82BD89}" destId="{CDE58630-E37A-CC48-A2EC-1762B42E9A0A}" srcOrd="0" destOrd="0" presId="urn:microsoft.com/office/officeart/2005/8/layout/process2"/>
    <dgm:cxn modelId="{6AB4BB9A-C317-43E6-A796-17E0071128C7}" type="presOf" srcId="{C61298D1-B4E2-1F4E-8234-775AE7CACAE6}" destId="{B386FEE3-1091-8D47-A364-3FC2FD6C449A}" srcOrd="1" destOrd="0" presId="urn:microsoft.com/office/officeart/2005/8/layout/process2"/>
    <dgm:cxn modelId="{E34947A7-6FD2-C643-9FD5-8D9614D84935}" srcId="{F942CC42-D754-E64D-88D5-BD9485000056}" destId="{847FDEA7-C4D3-C34D-B60C-92F964E632BF}" srcOrd="1" destOrd="0" parTransId="{CB8DB812-71B9-DB4B-B937-7725681BBACC}" sibTransId="{C61298D1-B4E2-1F4E-8234-775AE7CACAE6}"/>
    <dgm:cxn modelId="{917E5FE3-FD1C-4F7B-9A49-16BB3B7DB7DE}" type="presOf" srcId="{F942CC42-D754-E64D-88D5-BD9485000056}" destId="{DA42542F-B8AB-FC4C-965F-9BD2095547AB}" srcOrd="0" destOrd="0" presId="urn:microsoft.com/office/officeart/2005/8/layout/process2"/>
    <dgm:cxn modelId="{136D988C-AD4A-44F5-A3D9-1167B37A8C85}" type="presParOf" srcId="{DA42542F-B8AB-FC4C-965F-9BD2095547AB}" destId="{6DBC66F1-2554-7D43-8FA3-B9E1B25F6EF7}" srcOrd="0" destOrd="0" presId="urn:microsoft.com/office/officeart/2005/8/layout/process2"/>
    <dgm:cxn modelId="{10A15F76-E7A7-4100-B2C0-79A6F509210C}" type="presParOf" srcId="{DA42542F-B8AB-FC4C-965F-9BD2095547AB}" destId="{CFC7563C-B8DE-2641-9096-8784A402B988}" srcOrd="1" destOrd="0" presId="urn:microsoft.com/office/officeart/2005/8/layout/process2"/>
    <dgm:cxn modelId="{B4507C84-54A5-4C0B-8EB3-F28E59B3F9C1}" type="presParOf" srcId="{CFC7563C-B8DE-2641-9096-8784A402B988}" destId="{EAF4A535-948F-7546-A0F7-DD3EC519DA2D}" srcOrd="0" destOrd="0" presId="urn:microsoft.com/office/officeart/2005/8/layout/process2"/>
    <dgm:cxn modelId="{C64B0666-A9FB-4E24-A1AC-34B9B863A512}" type="presParOf" srcId="{DA42542F-B8AB-FC4C-965F-9BD2095547AB}" destId="{0B4E4D84-2735-AC42-9677-689CC458E860}" srcOrd="2" destOrd="0" presId="urn:microsoft.com/office/officeart/2005/8/layout/process2"/>
    <dgm:cxn modelId="{40698DBA-302C-446C-A9EB-90436D651773}" type="presParOf" srcId="{DA42542F-B8AB-FC4C-965F-9BD2095547AB}" destId="{91646D5F-3076-9947-9B7B-1E47826EAFEC}" srcOrd="3" destOrd="0" presId="urn:microsoft.com/office/officeart/2005/8/layout/process2"/>
    <dgm:cxn modelId="{F4220CE7-F13B-498A-9EAD-659B4AD255B0}" type="presParOf" srcId="{91646D5F-3076-9947-9B7B-1E47826EAFEC}" destId="{B386FEE3-1091-8D47-A364-3FC2FD6C449A}" srcOrd="0" destOrd="0" presId="urn:microsoft.com/office/officeart/2005/8/layout/process2"/>
    <dgm:cxn modelId="{7802BFCE-5BD9-4600-9D83-714E4EA2F1DE}" type="presParOf" srcId="{DA42542F-B8AB-FC4C-965F-9BD2095547AB}" destId="{CDE58630-E37A-CC48-A2EC-1762B42E9A0A}" srcOrd="4" destOrd="0" presId="urn:microsoft.com/office/officeart/2005/8/layout/process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5B9064-BD27-D24B-A033-DD57CFDE84CD}">
      <dsp:nvSpPr>
        <dsp:cNvPr id="0" name=""/>
        <dsp:cNvSpPr/>
      </dsp:nvSpPr>
      <dsp:spPr>
        <a:xfrm>
          <a:off x="0" y="1796"/>
          <a:ext cx="3619500" cy="918685"/>
        </a:xfrm>
        <a:prstGeom prst="roundRect">
          <a:avLst>
            <a:gd name="adj" fmla="val 10000"/>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Initial 1000mL Bolus</a:t>
          </a:r>
        </a:p>
      </dsp:txBody>
      <dsp:txXfrm>
        <a:off x="26907" y="28703"/>
        <a:ext cx="3565686" cy="864871"/>
      </dsp:txXfrm>
    </dsp:sp>
    <dsp:sp modelId="{317C768F-AB97-154D-A52A-C705FD9F59DC}">
      <dsp:nvSpPr>
        <dsp:cNvPr id="0" name=""/>
        <dsp:cNvSpPr/>
      </dsp:nvSpPr>
      <dsp:spPr>
        <a:xfrm rot="5400000">
          <a:off x="1637496" y="943449"/>
          <a:ext cx="344507" cy="413408"/>
        </a:xfrm>
        <a:prstGeom prst="rightArrow">
          <a:avLst>
            <a:gd name="adj1" fmla="val 60000"/>
            <a:gd name="adj2" fmla="val 50000"/>
          </a:avLst>
        </a:prstGeom>
        <a:gradFill rotWithShape="0">
          <a:gsLst>
            <a:gs pos="0">
              <a:schemeClr val="accent1">
                <a:tint val="60000"/>
                <a:hueOff val="0"/>
                <a:satOff val="0"/>
                <a:lumOff val="0"/>
                <a:alphaOff val="0"/>
                <a:shade val="15000"/>
                <a:satMod val="180000"/>
              </a:schemeClr>
            </a:gs>
            <a:gs pos="50000">
              <a:schemeClr val="accent1">
                <a:tint val="60000"/>
                <a:hueOff val="0"/>
                <a:satOff val="0"/>
                <a:lumOff val="0"/>
                <a:alphaOff val="0"/>
                <a:shade val="45000"/>
                <a:satMod val="170000"/>
              </a:schemeClr>
            </a:gs>
            <a:gs pos="70000">
              <a:schemeClr val="accent1">
                <a:tint val="60000"/>
                <a:hueOff val="0"/>
                <a:satOff val="0"/>
                <a:lumOff val="0"/>
                <a:alphaOff val="0"/>
                <a:tint val="99000"/>
                <a:shade val="65000"/>
                <a:satMod val="155000"/>
              </a:schemeClr>
            </a:gs>
            <a:gs pos="100000">
              <a:schemeClr val="accent1">
                <a:tint val="60000"/>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5400000">
        <a:off x="1685728" y="977899"/>
        <a:ext cx="248044" cy="241155"/>
      </dsp:txXfrm>
    </dsp:sp>
    <dsp:sp modelId="{B8ABDAB1-E2E9-D44D-9281-8233CF13A653}">
      <dsp:nvSpPr>
        <dsp:cNvPr id="0" name=""/>
        <dsp:cNvSpPr/>
      </dsp:nvSpPr>
      <dsp:spPr>
        <a:xfrm>
          <a:off x="0" y="1379825"/>
          <a:ext cx="3619500" cy="918685"/>
        </a:xfrm>
        <a:prstGeom prst="roundRect">
          <a:avLst>
            <a:gd name="adj" fmla="val 10000"/>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Repeat 500mL Bolus</a:t>
          </a:r>
        </a:p>
      </dsp:txBody>
      <dsp:txXfrm>
        <a:off x="26907" y="1406732"/>
        <a:ext cx="3565686" cy="864871"/>
      </dsp:txXfrm>
    </dsp:sp>
    <dsp:sp modelId="{4F083A4D-589A-8A44-9FC5-51B20C83A0A4}">
      <dsp:nvSpPr>
        <dsp:cNvPr id="0" name=""/>
        <dsp:cNvSpPr/>
      </dsp:nvSpPr>
      <dsp:spPr>
        <a:xfrm rot="5400000">
          <a:off x="1637496" y="2321478"/>
          <a:ext cx="344507" cy="413408"/>
        </a:xfrm>
        <a:prstGeom prst="rightArrow">
          <a:avLst>
            <a:gd name="adj1" fmla="val 60000"/>
            <a:gd name="adj2" fmla="val 50000"/>
          </a:avLst>
        </a:prstGeom>
        <a:gradFill rotWithShape="0">
          <a:gsLst>
            <a:gs pos="0">
              <a:schemeClr val="accent1">
                <a:tint val="60000"/>
                <a:hueOff val="0"/>
                <a:satOff val="0"/>
                <a:lumOff val="0"/>
                <a:alphaOff val="0"/>
                <a:shade val="15000"/>
                <a:satMod val="180000"/>
              </a:schemeClr>
            </a:gs>
            <a:gs pos="50000">
              <a:schemeClr val="accent1">
                <a:tint val="60000"/>
                <a:hueOff val="0"/>
                <a:satOff val="0"/>
                <a:lumOff val="0"/>
                <a:alphaOff val="0"/>
                <a:shade val="45000"/>
                <a:satMod val="170000"/>
              </a:schemeClr>
            </a:gs>
            <a:gs pos="70000">
              <a:schemeClr val="accent1">
                <a:tint val="60000"/>
                <a:hueOff val="0"/>
                <a:satOff val="0"/>
                <a:lumOff val="0"/>
                <a:alphaOff val="0"/>
                <a:tint val="99000"/>
                <a:shade val="65000"/>
                <a:satMod val="155000"/>
              </a:schemeClr>
            </a:gs>
            <a:gs pos="100000">
              <a:schemeClr val="accent1">
                <a:tint val="60000"/>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5400000">
        <a:off x="1685728" y="2355928"/>
        <a:ext cx="248044" cy="241155"/>
      </dsp:txXfrm>
    </dsp:sp>
    <dsp:sp modelId="{0588AE7A-D264-BE4F-9775-280BEC74073B}">
      <dsp:nvSpPr>
        <dsp:cNvPr id="0" name=""/>
        <dsp:cNvSpPr/>
      </dsp:nvSpPr>
      <dsp:spPr>
        <a:xfrm>
          <a:off x="0" y="2757853"/>
          <a:ext cx="3619500" cy="918685"/>
        </a:xfrm>
        <a:prstGeom prst="roundRect">
          <a:avLst>
            <a:gd name="adj" fmla="val 10000"/>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Repeat to keep SBP ≥90mmHg</a:t>
          </a:r>
        </a:p>
      </dsp:txBody>
      <dsp:txXfrm>
        <a:off x="26907" y="2784760"/>
        <a:ext cx="3565686" cy="8648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5B9064-BD27-D24B-A033-DD57CFDE84CD}">
      <dsp:nvSpPr>
        <dsp:cNvPr id="0" name=""/>
        <dsp:cNvSpPr/>
      </dsp:nvSpPr>
      <dsp:spPr>
        <a:xfrm>
          <a:off x="0" y="1796"/>
          <a:ext cx="3619500" cy="918685"/>
        </a:xfrm>
        <a:prstGeom prst="roundRect">
          <a:avLst>
            <a:gd name="adj" fmla="val 10000"/>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Initial 20 mL/kg Bolus</a:t>
          </a:r>
        </a:p>
      </dsp:txBody>
      <dsp:txXfrm>
        <a:off x="26907" y="28703"/>
        <a:ext cx="3565686" cy="864871"/>
      </dsp:txXfrm>
    </dsp:sp>
    <dsp:sp modelId="{317C768F-AB97-154D-A52A-C705FD9F59DC}">
      <dsp:nvSpPr>
        <dsp:cNvPr id="0" name=""/>
        <dsp:cNvSpPr/>
      </dsp:nvSpPr>
      <dsp:spPr>
        <a:xfrm rot="5400000">
          <a:off x="1637496" y="943449"/>
          <a:ext cx="344507" cy="413408"/>
        </a:xfrm>
        <a:prstGeom prst="rightArrow">
          <a:avLst>
            <a:gd name="adj1" fmla="val 60000"/>
            <a:gd name="adj2" fmla="val 50000"/>
          </a:avLst>
        </a:prstGeom>
        <a:gradFill rotWithShape="0">
          <a:gsLst>
            <a:gs pos="0">
              <a:schemeClr val="accent1">
                <a:tint val="60000"/>
                <a:hueOff val="0"/>
                <a:satOff val="0"/>
                <a:lumOff val="0"/>
                <a:alphaOff val="0"/>
                <a:shade val="15000"/>
                <a:satMod val="180000"/>
              </a:schemeClr>
            </a:gs>
            <a:gs pos="50000">
              <a:schemeClr val="accent1">
                <a:tint val="60000"/>
                <a:hueOff val="0"/>
                <a:satOff val="0"/>
                <a:lumOff val="0"/>
                <a:alphaOff val="0"/>
                <a:shade val="45000"/>
                <a:satMod val="170000"/>
              </a:schemeClr>
            </a:gs>
            <a:gs pos="70000">
              <a:schemeClr val="accent1">
                <a:tint val="60000"/>
                <a:hueOff val="0"/>
                <a:satOff val="0"/>
                <a:lumOff val="0"/>
                <a:alphaOff val="0"/>
                <a:tint val="99000"/>
                <a:shade val="65000"/>
                <a:satMod val="155000"/>
              </a:schemeClr>
            </a:gs>
            <a:gs pos="100000">
              <a:schemeClr val="accent1">
                <a:tint val="60000"/>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5400000">
        <a:off x="1685728" y="977899"/>
        <a:ext cx="248044" cy="241155"/>
      </dsp:txXfrm>
    </dsp:sp>
    <dsp:sp modelId="{B8ABDAB1-E2E9-D44D-9281-8233CF13A653}">
      <dsp:nvSpPr>
        <dsp:cNvPr id="0" name=""/>
        <dsp:cNvSpPr/>
      </dsp:nvSpPr>
      <dsp:spPr>
        <a:xfrm>
          <a:off x="0" y="1379825"/>
          <a:ext cx="3619500" cy="918685"/>
        </a:xfrm>
        <a:prstGeom prst="roundRect">
          <a:avLst>
            <a:gd name="adj" fmla="val 10000"/>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Repeat 10 mL/kg Bolus</a:t>
          </a:r>
        </a:p>
      </dsp:txBody>
      <dsp:txXfrm>
        <a:off x="26907" y="1406732"/>
        <a:ext cx="3565686" cy="864871"/>
      </dsp:txXfrm>
    </dsp:sp>
    <dsp:sp modelId="{4F083A4D-589A-8A44-9FC5-51B20C83A0A4}">
      <dsp:nvSpPr>
        <dsp:cNvPr id="0" name=""/>
        <dsp:cNvSpPr/>
      </dsp:nvSpPr>
      <dsp:spPr>
        <a:xfrm rot="5400000">
          <a:off x="1637496" y="2321478"/>
          <a:ext cx="344507" cy="413408"/>
        </a:xfrm>
        <a:prstGeom prst="rightArrow">
          <a:avLst>
            <a:gd name="adj1" fmla="val 60000"/>
            <a:gd name="adj2" fmla="val 50000"/>
          </a:avLst>
        </a:prstGeom>
        <a:gradFill rotWithShape="0">
          <a:gsLst>
            <a:gs pos="0">
              <a:schemeClr val="accent1">
                <a:tint val="60000"/>
                <a:hueOff val="0"/>
                <a:satOff val="0"/>
                <a:lumOff val="0"/>
                <a:alphaOff val="0"/>
                <a:shade val="15000"/>
                <a:satMod val="180000"/>
              </a:schemeClr>
            </a:gs>
            <a:gs pos="50000">
              <a:schemeClr val="accent1">
                <a:tint val="60000"/>
                <a:hueOff val="0"/>
                <a:satOff val="0"/>
                <a:lumOff val="0"/>
                <a:alphaOff val="0"/>
                <a:shade val="45000"/>
                <a:satMod val="170000"/>
              </a:schemeClr>
            </a:gs>
            <a:gs pos="70000">
              <a:schemeClr val="accent1">
                <a:tint val="60000"/>
                <a:hueOff val="0"/>
                <a:satOff val="0"/>
                <a:lumOff val="0"/>
                <a:alphaOff val="0"/>
                <a:tint val="99000"/>
                <a:shade val="65000"/>
                <a:satMod val="155000"/>
              </a:schemeClr>
            </a:gs>
            <a:gs pos="100000">
              <a:schemeClr val="accent1">
                <a:tint val="60000"/>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5400000">
        <a:off x="1685728" y="2355928"/>
        <a:ext cx="248044" cy="241155"/>
      </dsp:txXfrm>
    </dsp:sp>
    <dsp:sp modelId="{0588AE7A-D264-BE4F-9775-280BEC74073B}">
      <dsp:nvSpPr>
        <dsp:cNvPr id="0" name=""/>
        <dsp:cNvSpPr/>
      </dsp:nvSpPr>
      <dsp:spPr>
        <a:xfrm>
          <a:off x="0" y="2757853"/>
          <a:ext cx="3619500" cy="918685"/>
        </a:xfrm>
        <a:prstGeom prst="roundRect">
          <a:avLst>
            <a:gd name="adj" fmla="val 10000"/>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Repeat to keep SBP above threshold</a:t>
          </a:r>
        </a:p>
      </dsp:txBody>
      <dsp:txXfrm>
        <a:off x="26907" y="2784760"/>
        <a:ext cx="3565686" cy="8648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5B9064-BD27-D24B-A033-DD57CFDE84CD}">
      <dsp:nvSpPr>
        <dsp:cNvPr id="0" name=""/>
        <dsp:cNvSpPr/>
      </dsp:nvSpPr>
      <dsp:spPr>
        <a:xfrm>
          <a:off x="0" y="0"/>
          <a:ext cx="2628901" cy="705124"/>
        </a:xfrm>
        <a:prstGeom prst="roundRect">
          <a:avLst>
            <a:gd name="adj" fmla="val 10000"/>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Initial1000mL Bolus</a:t>
          </a:r>
        </a:p>
      </dsp:txBody>
      <dsp:txXfrm>
        <a:off x="20652" y="20652"/>
        <a:ext cx="2587597" cy="663820"/>
      </dsp:txXfrm>
    </dsp:sp>
    <dsp:sp modelId="{317C768F-AB97-154D-A52A-C705FD9F59DC}">
      <dsp:nvSpPr>
        <dsp:cNvPr id="0" name=""/>
        <dsp:cNvSpPr/>
      </dsp:nvSpPr>
      <dsp:spPr>
        <a:xfrm rot="5400000">
          <a:off x="1181722" y="723441"/>
          <a:ext cx="265455" cy="317305"/>
        </a:xfrm>
        <a:prstGeom prst="rightArrow">
          <a:avLst>
            <a:gd name="adj1" fmla="val 60000"/>
            <a:gd name="adj2" fmla="val 50000"/>
          </a:avLst>
        </a:prstGeom>
        <a:gradFill rotWithShape="0">
          <a:gsLst>
            <a:gs pos="0">
              <a:schemeClr val="accent1">
                <a:tint val="60000"/>
                <a:hueOff val="0"/>
                <a:satOff val="0"/>
                <a:lumOff val="0"/>
                <a:alphaOff val="0"/>
                <a:shade val="15000"/>
                <a:satMod val="180000"/>
              </a:schemeClr>
            </a:gs>
            <a:gs pos="50000">
              <a:schemeClr val="accent1">
                <a:tint val="60000"/>
                <a:hueOff val="0"/>
                <a:satOff val="0"/>
                <a:lumOff val="0"/>
                <a:alphaOff val="0"/>
                <a:shade val="45000"/>
                <a:satMod val="170000"/>
              </a:schemeClr>
            </a:gs>
            <a:gs pos="70000">
              <a:schemeClr val="accent1">
                <a:tint val="60000"/>
                <a:hueOff val="0"/>
                <a:satOff val="0"/>
                <a:lumOff val="0"/>
                <a:alphaOff val="0"/>
                <a:tint val="99000"/>
                <a:shade val="65000"/>
                <a:satMod val="155000"/>
              </a:schemeClr>
            </a:gs>
            <a:gs pos="100000">
              <a:schemeClr val="accent1">
                <a:tint val="60000"/>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5400000">
        <a:off x="1219258" y="749366"/>
        <a:ext cx="190383" cy="185819"/>
      </dsp:txXfrm>
    </dsp:sp>
    <dsp:sp modelId="{B8ABDAB1-E2E9-D44D-9281-8233CF13A653}">
      <dsp:nvSpPr>
        <dsp:cNvPr id="0" name=""/>
        <dsp:cNvSpPr/>
      </dsp:nvSpPr>
      <dsp:spPr>
        <a:xfrm>
          <a:off x="0" y="1059064"/>
          <a:ext cx="2628901" cy="705124"/>
        </a:xfrm>
        <a:prstGeom prst="roundRect">
          <a:avLst>
            <a:gd name="adj" fmla="val 10000"/>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Repeat 500mL Bolus</a:t>
          </a:r>
        </a:p>
      </dsp:txBody>
      <dsp:txXfrm>
        <a:off x="20652" y="1079716"/>
        <a:ext cx="2587597" cy="663820"/>
      </dsp:txXfrm>
    </dsp:sp>
    <dsp:sp modelId="{4F083A4D-589A-8A44-9FC5-51B20C83A0A4}">
      <dsp:nvSpPr>
        <dsp:cNvPr id="0" name=""/>
        <dsp:cNvSpPr/>
      </dsp:nvSpPr>
      <dsp:spPr>
        <a:xfrm rot="5400000">
          <a:off x="1182239" y="1781817"/>
          <a:ext cx="264421" cy="317305"/>
        </a:xfrm>
        <a:prstGeom prst="rightArrow">
          <a:avLst>
            <a:gd name="adj1" fmla="val 60000"/>
            <a:gd name="adj2" fmla="val 50000"/>
          </a:avLst>
        </a:prstGeom>
        <a:gradFill rotWithShape="0">
          <a:gsLst>
            <a:gs pos="0">
              <a:schemeClr val="accent1">
                <a:tint val="60000"/>
                <a:hueOff val="0"/>
                <a:satOff val="0"/>
                <a:lumOff val="0"/>
                <a:alphaOff val="0"/>
                <a:shade val="15000"/>
                <a:satMod val="180000"/>
              </a:schemeClr>
            </a:gs>
            <a:gs pos="50000">
              <a:schemeClr val="accent1">
                <a:tint val="60000"/>
                <a:hueOff val="0"/>
                <a:satOff val="0"/>
                <a:lumOff val="0"/>
                <a:alphaOff val="0"/>
                <a:shade val="45000"/>
                <a:satMod val="170000"/>
              </a:schemeClr>
            </a:gs>
            <a:gs pos="70000">
              <a:schemeClr val="accent1">
                <a:tint val="60000"/>
                <a:hueOff val="0"/>
                <a:satOff val="0"/>
                <a:lumOff val="0"/>
                <a:alphaOff val="0"/>
                <a:tint val="99000"/>
                <a:shade val="65000"/>
                <a:satMod val="155000"/>
              </a:schemeClr>
            </a:gs>
            <a:gs pos="100000">
              <a:schemeClr val="accent1">
                <a:tint val="60000"/>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5400000">
        <a:off x="1219258" y="1808259"/>
        <a:ext cx="190383" cy="185095"/>
      </dsp:txXfrm>
    </dsp:sp>
    <dsp:sp modelId="{0588AE7A-D264-BE4F-9775-280BEC74073B}">
      <dsp:nvSpPr>
        <dsp:cNvPr id="0" name=""/>
        <dsp:cNvSpPr/>
      </dsp:nvSpPr>
      <dsp:spPr>
        <a:xfrm>
          <a:off x="0" y="2116751"/>
          <a:ext cx="2628901" cy="705124"/>
        </a:xfrm>
        <a:prstGeom prst="roundRect">
          <a:avLst>
            <a:gd name="adj" fmla="val 10000"/>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Repeat to keep SBP ≥90mmHg</a:t>
          </a:r>
        </a:p>
      </dsp:txBody>
      <dsp:txXfrm>
        <a:off x="20652" y="2137403"/>
        <a:ext cx="2587597" cy="6638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BC66F1-2554-7D43-8FA3-B9E1B25F6EF7}">
      <dsp:nvSpPr>
        <dsp:cNvPr id="0" name=""/>
        <dsp:cNvSpPr/>
      </dsp:nvSpPr>
      <dsp:spPr>
        <a:xfrm>
          <a:off x="62709" y="3720"/>
          <a:ext cx="5970581" cy="1074233"/>
        </a:xfrm>
        <a:prstGeom prst="roundRect">
          <a:avLst>
            <a:gd name="adj" fmla="val 10000"/>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ts val="2800"/>
            </a:lnSpc>
            <a:spcBef>
              <a:spcPct val="0"/>
            </a:spcBef>
            <a:spcAft>
              <a:spcPts val="0"/>
            </a:spcAft>
            <a:buNone/>
          </a:pPr>
          <a:r>
            <a:rPr lang="en-US" sz="2400" kern="1200" dirty="0"/>
            <a:t>Initial 20mL/Kg NS Bolus for hypotension or other signs of shock</a:t>
          </a:r>
        </a:p>
      </dsp:txBody>
      <dsp:txXfrm>
        <a:off x="94172" y="35183"/>
        <a:ext cx="5907655" cy="1011307"/>
      </dsp:txXfrm>
    </dsp:sp>
    <dsp:sp modelId="{CFC7563C-B8DE-2641-9096-8784A402B988}">
      <dsp:nvSpPr>
        <dsp:cNvPr id="0" name=""/>
        <dsp:cNvSpPr/>
      </dsp:nvSpPr>
      <dsp:spPr>
        <a:xfrm rot="5400000">
          <a:off x="2846581" y="1104809"/>
          <a:ext cx="402837" cy="483404"/>
        </a:xfrm>
        <a:prstGeom prst="rightArrow">
          <a:avLst>
            <a:gd name="adj1" fmla="val 60000"/>
            <a:gd name="adj2" fmla="val 50000"/>
          </a:avLst>
        </a:prstGeom>
        <a:gradFill rotWithShape="0">
          <a:gsLst>
            <a:gs pos="0">
              <a:schemeClr val="accent1">
                <a:tint val="60000"/>
                <a:hueOff val="0"/>
                <a:satOff val="0"/>
                <a:lumOff val="0"/>
                <a:alphaOff val="0"/>
                <a:shade val="15000"/>
                <a:satMod val="180000"/>
              </a:schemeClr>
            </a:gs>
            <a:gs pos="50000">
              <a:schemeClr val="accent1">
                <a:tint val="60000"/>
                <a:hueOff val="0"/>
                <a:satOff val="0"/>
                <a:lumOff val="0"/>
                <a:alphaOff val="0"/>
                <a:shade val="45000"/>
                <a:satMod val="170000"/>
              </a:schemeClr>
            </a:gs>
            <a:gs pos="70000">
              <a:schemeClr val="accent1">
                <a:tint val="60000"/>
                <a:hueOff val="0"/>
                <a:satOff val="0"/>
                <a:lumOff val="0"/>
                <a:alphaOff val="0"/>
                <a:tint val="99000"/>
                <a:shade val="65000"/>
                <a:satMod val="155000"/>
              </a:schemeClr>
            </a:gs>
            <a:gs pos="100000">
              <a:schemeClr val="accent1">
                <a:tint val="60000"/>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5400000">
        <a:off x="2902979" y="1145093"/>
        <a:ext cx="290042" cy="281986"/>
      </dsp:txXfrm>
    </dsp:sp>
    <dsp:sp modelId="{0B4E4D84-2735-AC42-9677-689CC458E860}">
      <dsp:nvSpPr>
        <dsp:cNvPr id="0" name=""/>
        <dsp:cNvSpPr/>
      </dsp:nvSpPr>
      <dsp:spPr>
        <a:xfrm>
          <a:off x="0" y="1615069"/>
          <a:ext cx="6096000" cy="1074233"/>
        </a:xfrm>
        <a:prstGeom prst="roundRect">
          <a:avLst>
            <a:gd name="adj" fmla="val 10000"/>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ts val="2880"/>
            </a:lnSpc>
            <a:spcBef>
              <a:spcPct val="0"/>
            </a:spcBef>
            <a:spcAft>
              <a:spcPts val="0"/>
            </a:spcAft>
            <a:buNone/>
          </a:pPr>
          <a:r>
            <a:rPr lang="en-US" sz="2400" kern="1200" dirty="0"/>
            <a:t>Repeat bolus every 5 min if needed to keep B/P above threshold</a:t>
          </a:r>
        </a:p>
      </dsp:txBody>
      <dsp:txXfrm>
        <a:off x="31463" y="1646532"/>
        <a:ext cx="6033074" cy="1011307"/>
      </dsp:txXfrm>
    </dsp:sp>
    <dsp:sp modelId="{91646D5F-3076-9947-9B7B-1E47826EAFEC}">
      <dsp:nvSpPr>
        <dsp:cNvPr id="0" name=""/>
        <dsp:cNvSpPr/>
      </dsp:nvSpPr>
      <dsp:spPr>
        <a:xfrm rot="5400000">
          <a:off x="2846581" y="2716158"/>
          <a:ext cx="402837" cy="483404"/>
        </a:xfrm>
        <a:prstGeom prst="rightArrow">
          <a:avLst>
            <a:gd name="adj1" fmla="val 60000"/>
            <a:gd name="adj2" fmla="val 50000"/>
          </a:avLst>
        </a:prstGeom>
        <a:gradFill rotWithShape="0">
          <a:gsLst>
            <a:gs pos="0">
              <a:schemeClr val="accent1">
                <a:tint val="60000"/>
                <a:hueOff val="0"/>
                <a:satOff val="0"/>
                <a:lumOff val="0"/>
                <a:alphaOff val="0"/>
                <a:shade val="15000"/>
                <a:satMod val="180000"/>
              </a:schemeClr>
            </a:gs>
            <a:gs pos="50000">
              <a:schemeClr val="accent1">
                <a:tint val="60000"/>
                <a:hueOff val="0"/>
                <a:satOff val="0"/>
                <a:lumOff val="0"/>
                <a:alphaOff val="0"/>
                <a:shade val="45000"/>
                <a:satMod val="170000"/>
              </a:schemeClr>
            </a:gs>
            <a:gs pos="70000">
              <a:schemeClr val="accent1">
                <a:tint val="60000"/>
                <a:hueOff val="0"/>
                <a:satOff val="0"/>
                <a:lumOff val="0"/>
                <a:alphaOff val="0"/>
                <a:tint val="99000"/>
                <a:shade val="65000"/>
                <a:satMod val="155000"/>
              </a:schemeClr>
            </a:gs>
            <a:gs pos="100000">
              <a:schemeClr val="accent1">
                <a:tint val="60000"/>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5400000">
        <a:off x="2902979" y="2756442"/>
        <a:ext cx="290042" cy="281986"/>
      </dsp:txXfrm>
    </dsp:sp>
    <dsp:sp modelId="{CDE58630-E37A-CC48-A2EC-1762B42E9A0A}">
      <dsp:nvSpPr>
        <dsp:cNvPr id="0" name=""/>
        <dsp:cNvSpPr/>
      </dsp:nvSpPr>
      <dsp:spPr>
        <a:xfrm>
          <a:off x="0" y="3226419"/>
          <a:ext cx="6096000" cy="579860"/>
        </a:xfrm>
        <a:prstGeom prst="roundRect">
          <a:avLst>
            <a:gd name="adj" fmla="val 10000"/>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Frequently repeat VS</a:t>
          </a:r>
        </a:p>
      </dsp:txBody>
      <dsp:txXfrm>
        <a:off x="16984" y="3243403"/>
        <a:ext cx="6062032" cy="545892"/>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77AFD05E-1E7A-4E5C-A1AC-50B61F3CADFA}" type="datetimeFigureOut">
              <a:rPr lang="en-US" smtClean="0"/>
              <a:t>8/6/2021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9F25A9E7-F0A2-48C0-9CB2-4C3A164A785F}" type="slidenum">
              <a:rPr lang="en-US" smtClean="0"/>
              <a:t>‹#›</a:t>
            </a:fld>
            <a:endParaRPr lang="en-US"/>
          </a:p>
        </p:txBody>
      </p:sp>
    </p:spTree>
    <p:extLst>
      <p:ext uri="{BB962C8B-B14F-4D97-AF65-F5344CB8AC3E}">
        <p14:creationId xmlns:p14="http://schemas.microsoft.com/office/powerpoint/2010/main" val="988050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2593942-36B1-40C6-9585-35C63E6D548F}" type="slidenum">
              <a:rPr lang="en-US" smtClean="0"/>
              <a:pPr/>
              <a:t>1</a:t>
            </a:fld>
            <a:endParaRPr lang="en-US" dirty="0"/>
          </a:p>
        </p:txBody>
      </p:sp>
    </p:spTree>
    <p:extLst>
      <p:ext uri="{BB962C8B-B14F-4D97-AF65-F5344CB8AC3E}">
        <p14:creationId xmlns:p14="http://schemas.microsoft.com/office/powerpoint/2010/main" val="4094132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rPr>
              <a:t>Average EMS interval during EPIC was 26 minutes. This first 26 minutes affected hospital discharge outcomes days or weeks later</a:t>
            </a:r>
          </a:p>
          <a:p>
            <a:endParaRPr lang="en-US" dirty="0"/>
          </a:p>
        </p:txBody>
      </p:sp>
      <p:sp>
        <p:nvSpPr>
          <p:cNvPr id="4" name="Slide Number Placeholder 3"/>
          <p:cNvSpPr>
            <a:spLocks noGrp="1"/>
          </p:cNvSpPr>
          <p:nvPr>
            <p:ph type="sldNum" sz="quarter" idx="5"/>
          </p:nvPr>
        </p:nvSpPr>
        <p:spPr/>
        <p:txBody>
          <a:bodyPr/>
          <a:lstStyle/>
          <a:p>
            <a:fld id="{9F25A9E7-F0A2-48C0-9CB2-4C3A164A785F}" type="slidenum">
              <a:rPr lang="en-US" smtClean="0"/>
              <a:t>18</a:t>
            </a:fld>
            <a:endParaRPr lang="en-US"/>
          </a:p>
        </p:txBody>
      </p:sp>
    </p:spTree>
    <p:extLst>
      <p:ext uri="{BB962C8B-B14F-4D97-AF65-F5344CB8AC3E}">
        <p14:creationId xmlns:p14="http://schemas.microsoft.com/office/powerpoint/2010/main" val="3170431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Most successful advances in treatment lead to significant…but relatively small…increments in outcome</a:t>
            </a:r>
          </a:p>
          <a:p>
            <a:r>
              <a:rPr lang="en-US" sz="1200" dirty="0">
                <a:latin typeface="Arial" panose="020B0604020202020204" pitchFamily="34" charset="0"/>
                <a:cs typeface="Arial" panose="020B0604020202020204" pitchFamily="34" charset="0"/>
              </a:rPr>
              <a:t>“The Big One”…preventing death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593942-36B1-40C6-9585-35C63E6D54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8430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Not a</a:t>
            </a:r>
            <a:r>
              <a:rPr lang="en-US" baseline="0" dirty="0"/>
              <a:t> million-dollar un-</a:t>
            </a:r>
            <a:r>
              <a:rPr lang="en-US" baseline="0" dirty="0" err="1"/>
              <a:t>obtanium</a:t>
            </a:r>
            <a:r>
              <a:rPr lang="en-US" baseline="0" dirty="0"/>
              <a:t> (patented Dr. Spaite term)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593942-36B1-40C6-9585-35C63E6D54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76595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But note that SIMPLE does not mean EASY</a:t>
            </a:r>
          </a:p>
        </p:txBody>
      </p:sp>
      <p:sp>
        <p:nvSpPr>
          <p:cNvPr id="4" name="Slide Number Placeholder 3"/>
          <p:cNvSpPr>
            <a:spLocks noGrp="1"/>
          </p:cNvSpPr>
          <p:nvPr>
            <p:ph type="sldNum" sz="quarter" idx="5"/>
          </p:nvPr>
        </p:nvSpPr>
        <p:spPr/>
        <p:txBody>
          <a:bodyPr/>
          <a:lstStyle/>
          <a:p>
            <a:fld id="{9F25A9E7-F0A2-48C0-9CB2-4C3A164A785F}" type="slidenum">
              <a:rPr lang="en-US" smtClean="0"/>
              <a:t>22</a:t>
            </a:fld>
            <a:endParaRPr lang="en-US"/>
          </a:p>
        </p:txBody>
      </p:sp>
    </p:spTree>
    <p:extLst>
      <p:ext uri="{BB962C8B-B14F-4D97-AF65-F5344CB8AC3E}">
        <p14:creationId xmlns:p14="http://schemas.microsoft.com/office/powerpoint/2010/main" val="28999617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Falloff in outcomes likely between the early evaluation period after training and the later evaluation period after training</a:t>
            </a:r>
          </a:p>
        </p:txBody>
      </p:sp>
      <p:sp>
        <p:nvSpPr>
          <p:cNvPr id="4" name="Slide Number Placeholder 3"/>
          <p:cNvSpPr>
            <a:spLocks noGrp="1"/>
          </p:cNvSpPr>
          <p:nvPr>
            <p:ph type="sldNum" sz="quarter" idx="5"/>
          </p:nvPr>
        </p:nvSpPr>
        <p:spPr/>
        <p:txBody>
          <a:bodyPr/>
          <a:lstStyle/>
          <a:p>
            <a:fld id="{9F25A9E7-F0A2-48C0-9CB2-4C3A164A785F}" type="slidenum">
              <a:rPr lang="en-US" smtClean="0"/>
              <a:t>23</a:t>
            </a:fld>
            <a:endParaRPr lang="en-US"/>
          </a:p>
        </p:txBody>
      </p:sp>
    </p:spTree>
    <p:extLst>
      <p:ext uri="{BB962C8B-B14F-4D97-AF65-F5344CB8AC3E}">
        <p14:creationId xmlns:p14="http://schemas.microsoft.com/office/powerpoint/2010/main" val="30006124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2593942-36B1-40C6-9585-35C63E6D548F}" type="slidenum">
              <a:rPr lang="en-US" smtClean="0"/>
              <a:pPr/>
              <a:t>24</a:t>
            </a:fld>
            <a:endParaRPr lang="en-US" dirty="0"/>
          </a:p>
        </p:txBody>
      </p:sp>
    </p:spTree>
    <p:extLst>
      <p:ext uri="{BB962C8B-B14F-4D97-AF65-F5344CB8AC3E}">
        <p14:creationId xmlns:p14="http://schemas.microsoft.com/office/powerpoint/2010/main" val="36351257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Can use either graphic</a:t>
            </a:r>
          </a:p>
        </p:txBody>
      </p:sp>
      <p:sp>
        <p:nvSpPr>
          <p:cNvPr id="4" name="Slide Number Placeholder 3"/>
          <p:cNvSpPr>
            <a:spLocks noGrp="1"/>
          </p:cNvSpPr>
          <p:nvPr>
            <p:ph type="sldNum" sz="quarter" idx="5"/>
          </p:nvPr>
        </p:nvSpPr>
        <p:spPr/>
        <p:txBody>
          <a:bodyPr/>
          <a:lstStyle/>
          <a:p>
            <a:fld id="{9F25A9E7-F0A2-48C0-9CB2-4C3A164A785F}" type="slidenum">
              <a:rPr lang="en-US" smtClean="0"/>
              <a:t>25</a:t>
            </a:fld>
            <a:endParaRPr lang="en-US"/>
          </a:p>
        </p:txBody>
      </p:sp>
    </p:spTree>
    <p:extLst>
      <p:ext uri="{BB962C8B-B14F-4D97-AF65-F5344CB8AC3E}">
        <p14:creationId xmlns:p14="http://schemas.microsoft.com/office/powerpoint/2010/main" val="26370719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a:bodyPr>
          <a:lstStyle/>
          <a:p>
            <a:r>
              <a:rPr lang="en-US" dirty="0"/>
              <a:t>Systemic hypoxia</a:t>
            </a:r>
            <a:r>
              <a:rPr lang="en-US" baseline="0" dirty="0"/>
              <a:t>-E.g., hypoventilation</a:t>
            </a:r>
          </a:p>
          <a:p>
            <a:r>
              <a:rPr lang="en-US" baseline="0" dirty="0"/>
              <a:t>Hypotension, causing hypoperfusion</a:t>
            </a:r>
          </a:p>
          <a:p>
            <a:r>
              <a:rPr lang="en-US" baseline="0" dirty="0"/>
              <a:t>Hyperventilation, causing cerebral vasoconstriction</a:t>
            </a:r>
          </a:p>
          <a:p>
            <a:endParaRPr lang="en-US" dirty="0"/>
          </a:p>
        </p:txBody>
      </p:sp>
      <p:sp>
        <p:nvSpPr>
          <p:cNvPr id="4" name="Slide Number Placeholder 3"/>
          <p:cNvSpPr>
            <a:spLocks noGrp="1"/>
          </p:cNvSpPr>
          <p:nvPr>
            <p:ph type="sldNum" sz="quarter" idx="10"/>
          </p:nvPr>
        </p:nvSpPr>
        <p:spPr/>
        <p:txBody>
          <a:bodyPr/>
          <a:lstStyle/>
          <a:p>
            <a:fld id="{6E254F87-9F4F-4931-922F-4B82AADAD96A}" type="slidenum">
              <a:rPr lang="en-US" smtClean="0"/>
              <a:pPr/>
              <a:t>26</a:t>
            </a:fld>
            <a:endParaRPr lang="en-US"/>
          </a:p>
        </p:txBody>
      </p:sp>
    </p:spTree>
    <p:extLst>
      <p:ext uri="{BB962C8B-B14F-4D97-AF65-F5344CB8AC3E}">
        <p14:creationId xmlns:p14="http://schemas.microsoft.com/office/powerpoint/2010/main" val="36446798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2593942-36B1-40C6-9585-35C63E6D548F}" type="slidenum">
              <a:rPr lang="en-US" smtClean="0"/>
              <a:pPr/>
              <a:t>27</a:t>
            </a:fld>
            <a:endParaRPr lang="en-US" dirty="0"/>
          </a:p>
        </p:txBody>
      </p:sp>
    </p:spTree>
    <p:extLst>
      <p:ext uri="{BB962C8B-B14F-4D97-AF65-F5344CB8AC3E}">
        <p14:creationId xmlns:p14="http://schemas.microsoft.com/office/powerpoint/2010/main" val="28226844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a:bodyPr>
          <a:lstStyle/>
          <a:p>
            <a:r>
              <a:rPr lang="en-US" baseline="0" dirty="0"/>
              <a:t>--There is now overwhelming evidence that decreased blood flow to the brain is a major cause of CELLULAR hypoxia…even if there is no SYSTEMIC hypoxia because low flow causes  ischemia at the neuronal level due do inadequate oxygen DELIVERY.  In other words…TWO things need to happen to keep neurons alive:  1) the blood has be adequately oxygenated…and 2) the oxygenated RBCs have to make it out into the tissue capillaries in adequate volumes to carry enough 02 to the cells.</a:t>
            </a:r>
          </a:p>
          <a:p>
            <a:r>
              <a:rPr lang="en-US" dirty="0"/>
              <a:t>Systemic hypoxia</a:t>
            </a:r>
            <a:r>
              <a:rPr lang="en-US" baseline="0" dirty="0"/>
              <a:t>-E.g., hypoventilation</a:t>
            </a:r>
          </a:p>
          <a:p>
            <a:r>
              <a:rPr lang="en-US" baseline="0" dirty="0"/>
              <a:t>Hypotension, causing hypoperfusion</a:t>
            </a:r>
          </a:p>
          <a:p>
            <a:r>
              <a:rPr lang="en-US" baseline="0" dirty="0"/>
              <a:t>Hyperventilation, causing cerebral vasoconstriction</a:t>
            </a:r>
          </a:p>
          <a:p>
            <a:r>
              <a:rPr lang="en-US" baseline="0" dirty="0"/>
              <a:t>  </a:t>
            </a:r>
            <a:endParaRPr lang="en-US" dirty="0"/>
          </a:p>
        </p:txBody>
      </p:sp>
      <p:sp>
        <p:nvSpPr>
          <p:cNvPr id="4" name="Slide Number Placeholder 3"/>
          <p:cNvSpPr>
            <a:spLocks noGrp="1"/>
          </p:cNvSpPr>
          <p:nvPr>
            <p:ph type="sldNum" sz="quarter" idx="10"/>
          </p:nvPr>
        </p:nvSpPr>
        <p:spPr/>
        <p:txBody>
          <a:bodyPr/>
          <a:lstStyle/>
          <a:p>
            <a:fld id="{6E254F87-9F4F-4931-922F-4B82AADAD96A}" type="slidenum">
              <a:rPr lang="en-US" smtClean="0"/>
              <a:pPr/>
              <a:t>28</a:t>
            </a:fld>
            <a:endParaRPr lang="en-US"/>
          </a:p>
        </p:txBody>
      </p:sp>
    </p:spTree>
    <p:extLst>
      <p:ext uri="{BB962C8B-B14F-4D97-AF65-F5344CB8AC3E}">
        <p14:creationId xmlns:p14="http://schemas.microsoft.com/office/powerpoint/2010/main" val="1821371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2593942-36B1-40C6-9585-35C63E6D548F}" type="slidenum">
              <a:rPr lang="en-US" smtClean="0"/>
              <a:pPr/>
              <a:t>4</a:t>
            </a:fld>
            <a:endParaRPr lang="en-US" dirty="0"/>
          </a:p>
        </p:txBody>
      </p:sp>
    </p:spTree>
    <p:extLst>
      <p:ext uri="{BB962C8B-B14F-4D97-AF65-F5344CB8AC3E}">
        <p14:creationId xmlns:p14="http://schemas.microsoft.com/office/powerpoint/2010/main" val="22039057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a:bodyPr>
          <a:lstStyle/>
          <a:p>
            <a:r>
              <a:rPr lang="en-US" sz="1200" u="none" dirty="0"/>
              <a:t>26 minutes of EMS care (average time) had effects on survival days later</a:t>
            </a:r>
          </a:p>
          <a:p>
            <a:r>
              <a:rPr lang="en-US" sz="1200" u="sng" dirty="0"/>
              <a:t>YOUR</a:t>
            </a:r>
            <a:r>
              <a:rPr lang="en-US" sz="1200" dirty="0"/>
              <a:t> care may determine TBI outcome</a:t>
            </a:r>
          </a:p>
          <a:p>
            <a:r>
              <a:rPr lang="en-US" sz="1200" u="sng" dirty="0"/>
              <a:t>YOUR</a:t>
            </a:r>
            <a:r>
              <a:rPr lang="en-US" sz="1200" dirty="0"/>
              <a:t> care may be more important than Trauma/</a:t>
            </a:r>
            <a:r>
              <a:rPr lang="en-US" sz="1200" dirty="0" err="1"/>
              <a:t>Neuro</a:t>
            </a:r>
            <a:r>
              <a:rPr lang="en-US" sz="1200" dirty="0"/>
              <a:t> Surgeon care</a:t>
            </a:r>
          </a:p>
          <a:p>
            <a:r>
              <a:rPr lang="en-US" sz="1200" dirty="0"/>
              <a:t>Why?  They can’t fix what’s lost in the field</a:t>
            </a:r>
          </a:p>
          <a:p>
            <a:endParaRPr lang="en-US" dirty="0"/>
          </a:p>
        </p:txBody>
      </p:sp>
      <p:sp>
        <p:nvSpPr>
          <p:cNvPr id="4" name="Slide Number Placeholder 3"/>
          <p:cNvSpPr>
            <a:spLocks noGrp="1"/>
          </p:cNvSpPr>
          <p:nvPr>
            <p:ph type="sldNum" sz="quarter" idx="10"/>
          </p:nvPr>
        </p:nvSpPr>
        <p:spPr/>
        <p:txBody>
          <a:bodyPr/>
          <a:lstStyle/>
          <a:p>
            <a:fld id="{D7E89243-72FE-D945-89AA-A7AA3DEF8F0D}" type="slidenum">
              <a:rPr lang="en-US" smtClean="0"/>
              <a:pPr/>
              <a:t>29</a:t>
            </a:fld>
            <a:endParaRPr lang="en-US"/>
          </a:p>
        </p:txBody>
      </p:sp>
    </p:spTree>
    <p:extLst>
      <p:ext uri="{BB962C8B-B14F-4D97-AF65-F5344CB8AC3E}">
        <p14:creationId xmlns:p14="http://schemas.microsoft.com/office/powerpoint/2010/main" val="41338455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2248C2-51CB-47EC-8B1D-21707AD34B94}" type="slidenum">
              <a:rPr lang="en-US"/>
              <a:pPr/>
              <a:t>30</a:t>
            </a:fld>
            <a:endParaRPr lang="en-US" dirty="0"/>
          </a:p>
        </p:txBody>
      </p:sp>
      <p:sp>
        <p:nvSpPr>
          <p:cNvPr id="45058" name="Rectangle 2"/>
          <p:cNvSpPr>
            <a:spLocks noGrp="1" noRot="1" noChangeAspect="1" noChangeArrowheads="1" noTextEdit="1"/>
          </p:cNvSpPr>
          <p:nvPr>
            <p:ph type="sldImg"/>
          </p:nvPr>
        </p:nvSpPr>
        <p:spPr>
          <a:xfrm>
            <a:off x="717550" y="1162050"/>
            <a:ext cx="5575300" cy="3136900"/>
          </a:xfrm>
          <a:ln/>
        </p:spPr>
      </p:sp>
      <p:sp>
        <p:nvSpPr>
          <p:cNvPr id="45060" name="Text Box 4"/>
          <p:cNvSpPr txBox="1">
            <a:spLocks noGrp="1" noChangeArrowheads="1"/>
          </p:cNvSpPr>
          <p:nvPr>
            <p:ph type="body" idx="1"/>
          </p:nvPr>
        </p:nvSpPr>
        <p:spPr>
          <a:noFill/>
          <a:ln/>
        </p:spPr>
        <p:txBody>
          <a:bodyPr/>
          <a:lstStyle/>
          <a:p>
            <a:r>
              <a:rPr lang="en-US" sz="2400" dirty="0">
                <a:solidFill>
                  <a:schemeClr val="tx1"/>
                </a:solidFill>
              </a:rPr>
              <a:t>TBI outcomes</a:t>
            </a:r>
            <a:r>
              <a:rPr lang="en-US" sz="2400" baseline="0" dirty="0">
                <a:solidFill>
                  <a:schemeClr val="tx1"/>
                </a:solidFill>
              </a:rPr>
              <a:t> worsen with age. An older person with a ground level fall and minor obvious head trauma (like a small head abrasion) is still a higher risk patient</a:t>
            </a:r>
          </a:p>
          <a:p>
            <a:r>
              <a:rPr lang="en-US" sz="2400" baseline="0" dirty="0">
                <a:solidFill>
                  <a:schemeClr val="tx1"/>
                </a:solidFill>
              </a:rPr>
              <a:t>Same with blood thinners (Eliquis, Coumadin, </a:t>
            </a:r>
            <a:r>
              <a:rPr lang="en-US" sz="2400" baseline="0" dirty="0" err="1">
                <a:solidFill>
                  <a:schemeClr val="tx1"/>
                </a:solidFill>
              </a:rPr>
              <a:t>etc</a:t>
            </a:r>
            <a:r>
              <a:rPr lang="en-US" sz="2400" baseline="0" dirty="0">
                <a:solidFill>
                  <a:schemeClr val="tx1"/>
                </a:solidFill>
              </a:rPr>
              <a:t>). </a:t>
            </a:r>
            <a:endParaRPr lang="en-US" sz="2400" dirty="0">
              <a:solidFill>
                <a:schemeClr val="tx1"/>
              </a:solidFill>
            </a:endParaRPr>
          </a:p>
          <a:p>
            <a:r>
              <a:rPr lang="en-US" sz="2400" dirty="0">
                <a:solidFill>
                  <a:schemeClr val="tx1"/>
                </a:solidFill>
              </a:rPr>
              <a:t>Repetitive</a:t>
            </a:r>
            <a:r>
              <a:rPr lang="en-US" sz="2400" baseline="0" dirty="0">
                <a:solidFill>
                  <a:schemeClr val="tx1"/>
                </a:solidFill>
              </a:rPr>
              <a:t> questioning (or perseveration) is indicative of a TBI until proven otherwise. </a:t>
            </a:r>
          </a:p>
          <a:p>
            <a:r>
              <a:rPr lang="en-US" sz="2400" baseline="0" dirty="0">
                <a:solidFill>
                  <a:schemeClr val="tx1"/>
                </a:solidFill>
              </a:rPr>
              <a:t>Remember, seizure patients can sustain TBI with or independent of a seizure.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aseline="0" dirty="0">
                <a:solidFill>
                  <a:schemeClr val="tx1"/>
                </a:solidFill>
              </a:rPr>
              <a:t>GCS measures changes in level of consciousness, but is not designed or able to predict or determine TBI.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aseline="0" dirty="0">
                <a:solidFill>
                  <a:schemeClr val="tx1"/>
                </a:solidFill>
              </a:rPr>
              <a:t>Multisystem trauma requiring intubation WHETHER THE NEED FOR INTUBATION IS FROM THE HEAD INJURY OR NOT</a:t>
            </a:r>
          </a:p>
          <a:p>
            <a:endParaRPr lang="en-US" sz="2400" baseline="0" dirty="0">
              <a:solidFill>
                <a:schemeClr val="tx1"/>
              </a:solidFill>
            </a:endParaRPr>
          </a:p>
          <a:p>
            <a:endParaRPr lang="en-US" sz="2400" dirty="0">
              <a:solidFill>
                <a:schemeClr val="tx1"/>
              </a:solidFill>
            </a:endParaRPr>
          </a:p>
        </p:txBody>
      </p:sp>
    </p:spTree>
    <p:extLst>
      <p:ext uri="{BB962C8B-B14F-4D97-AF65-F5344CB8AC3E}">
        <p14:creationId xmlns:p14="http://schemas.microsoft.com/office/powerpoint/2010/main" val="36300236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2248C2-51CB-47EC-8B1D-21707AD34B94}" type="slidenum">
              <a:rPr lang="en-US"/>
              <a:pPr/>
              <a:t>31</a:t>
            </a:fld>
            <a:endParaRPr lang="en-US" dirty="0"/>
          </a:p>
        </p:txBody>
      </p:sp>
      <p:sp>
        <p:nvSpPr>
          <p:cNvPr id="45058" name="Rectangle 2"/>
          <p:cNvSpPr>
            <a:spLocks noGrp="1" noRot="1" noChangeAspect="1" noChangeArrowheads="1" noTextEdit="1"/>
          </p:cNvSpPr>
          <p:nvPr>
            <p:ph type="sldImg"/>
          </p:nvPr>
        </p:nvSpPr>
        <p:spPr>
          <a:xfrm>
            <a:off x="717550" y="1162050"/>
            <a:ext cx="5575300" cy="3136900"/>
          </a:xfrm>
          <a:ln/>
        </p:spPr>
      </p:sp>
      <p:sp>
        <p:nvSpPr>
          <p:cNvPr id="45060" name="Text Box 4"/>
          <p:cNvSpPr txBox="1">
            <a:spLocks noGrp="1" noChangeArrowheads="1"/>
          </p:cNvSpPr>
          <p:nvPr>
            <p:ph type="body" idx="1"/>
          </p:nvPr>
        </p:nvSpPr>
        <p:spPr>
          <a:noFill/>
          <a:ln/>
        </p:spPr>
        <p:txBody>
          <a:bodyPr/>
          <a:lstStyle/>
          <a:p>
            <a:r>
              <a:rPr lang="en-US" sz="2400" dirty="0">
                <a:solidFill>
                  <a:schemeClr val="tx1"/>
                </a:solidFill>
              </a:rPr>
              <a:t>TBI outcomes</a:t>
            </a:r>
            <a:r>
              <a:rPr lang="en-US" sz="2400" baseline="0" dirty="0">
                <a:solidFill>
                  <a:schemeClr val="tx1"/>
                </a:solidFill>
              </a:rPr>
              <a:t> worsen with age. An older person with a ground level fall and minor obvious head trauma (like a small head abrasion) is still a higher risk patient</a:t>
            </a:r>
          </a:p>
          <a:p>
            <a:r>
              <a:rPr lang="en-US" sz="2400" baseline="0" dirty="0">
                <a:solidFill>
                  <a:schemeClr val="tx1"/>
                </a:solidFill>
              </a:rPr>
              <a:t>Same with blood thinners (Eliquis, Coumadin, </a:t>
            </a:r>
            <a:r>
              <a:rPr lang="en-US" sz="2400" baseline="0" dirty="0" err="1">
                <a:solidFill>
                  <a:schemeClr val="tx1"/>
                </a:solidFill>
              </a:rPr>
              <a:t>etc</a:t>
            </a:r>
            <a:r>
              <a:rPr lang="en-US" sz="2400" baseline="0" dirty="0">
                <a:solidFill>
                  <a:schemeClr val="tx1"/>
                </a:solidFill>
              </a:rPr>
              <a:t>). </a:t>
            </a:r>
            <a:endParaRPr lang="en-US" sz="2400" dirty="0">
              <a:solidFill>
                <a:schemeClr val="tx1"/>
              </a:solidFill>
            </a:endParaRPr>
          </a:p>
          <a:p>
            <a:r>
              <a:rPr lang="en-US" sz="2400" dirty="0">
                <a:solidFill>
                  <a:schemeClr val="tx1"/>
                </a:solidFill>
              </a:rPr>
              <a:t>Repetitive</a:t>
            </a:r>
            <a:r>
              <a:rPr lang="en-US" sz="2400" baseline="0" dirty="0">
                <a:solidFill>
                  <a:schemeClr val="tx1"/>
                </a:solidFill>
              </a:rPr>
              <a:t> questioning (or perseveration) is indicative of a TBI until proven otherwise. </a:t>
            </a:r>
          </a:p>
          <a:p>
            <a:r>
              <a:rPr lang="en-US" sz="2400" baseline="0" dirty="0">
                <a:solidFill>
                  <a:schemeClr val="tx1"/>
                </a:solidFill>
              </a:rPr>
              <a:t>Remember, seizure patients can sustain TBI with or independent of a seizure.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aseline="0" dirty="0">
                <a:solidFill>
                  <a:schemeClr val="tx1"/>
                </a:solidFill>
              </a:rPr>
              <a:t>GCS measures changes in level of consciousness, but is not designed or able to predict or determine TBI.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aseline="0" dirty="0">
                <a:solidFill>
                  <a:schemeClr val="tx1"/>
                </a:solidFill>
              </a:rPr>
              <a:t>Multisystem trauma requiring intubation WHETHER THE NEED FOR INTUBATION IS FROM THE HEAD INJURY OR NOT</a:t>
            </a:r>
          </a:p>
          <a:p>
            <a:endParaRPr lang="en-US" sz="2400" baseline="0" dirty="0">
              <a:solidFill>
                <a:schemeClr val="tx1"/>
              </a:solidFill>
            </a:endParaRPr>
          </a:p>
          <a:p>
            <a:endParaRPr lang="en-US" sz="2400" dirty="0">
              <a:solidFill>
                <a:schemeClr val="tx1"/>
              </a:solidFill>
            </a:endParaRPr>
          </a:p>
        </p:txBody>
      </p:sp>
    </p:spTree>
    <p:extLst>
      <p:ext uri="{BB962C8B-B14F-4D97-AF65-F5344CB8AC3E}">
        <p14:creationId xmlns:p14="http://schemas.microsoft.com/office/powerpoint/2010/main" val="35783410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2248C2-51CB-47EC-8B1D-21707AD34B94}" type="slidenum">
              <a:rPr lang="en-US"/>
              <a:pPr/>
              <a:t>32</a:t>
            </a:fld>
            <a:endParaRPr lang="en-US" dirty="0"/>
          </a:p>
        </p:txBody>
      </p:sp>
      <p:sp>
        <p:nvSpPr>
          <p:cNvPr id="45058" name="Rectangle 2"/>
          <p:cNvSpPr>
            <a:spLocks noGrp="1" noRot="1" noChangeAspect="1" noChangeArrowheads="1" noTextEdit="1"/>
          </p:cNvSpPr>
          <p:nvPr>
            <p:ph type="sldImg"/>
          </p:nvPr>
        </p:nvSpPr>
        <p:spPr>
          <a:xfrm>
            <a:off x="717550" y="1162050"/>
            <a:ext cx="5575300" cy="3136900"/>
          </a:xfrm>
          <a:ln/>
        </p:spPr>
      </p:sp>
      <p:sp>
        <p:nvSpPr>
          <p:cNvPr id="45060" name="Text Box 4"/>
          <p:cNvSpPr txBox="1">
            <a:spLocks noGrp="1" noChangeArrowheads="1"/>
          </p:cNvSpPr>
          <p:nvPr>
            <p:ph type="body" idx="1"/>
          </p:nvPr>
        </p:nvSpPr>
        <p:spPr>
          <a:noFill/>
          <a:ln/>
        </p:spPr>
        <p:txBody>
          <a:bodyPr/>
          <a:lstStyle/>
          <a:p>
            <a:r>
              <a:rPr lang="en-US" sz="2400" dirty="0">
                <a:solidFill>
                  <a:schemeClr val="tx1"/>
                </a:solidFill>
              </a:rPr>
              <a:t>TBI outcomes</a:t>
            </a:r>
            <a:r>
              <a:rPr lang="en-US" sz="2400" baseline="0" dirty="0">
                <a:solidFill>
                  <a:schemeClr val="tx1"/>
                </a:solidFill>
              </a:rPr>
              <a:t> worsen with age. An older person with a ground level fall and minor obvious head trauma (like a small head abrasion) is still a higher risk patient</a:t>
            </a:r>
          </a:p>
          <a:p>
            <a:r>
              <a:rPr lang="en-US" sz="2400" baseline="0" dirty="0">
                <a:solidFill>
                  <a:schemeClr val="tx1"/>
                </a:solidFill>
              </a:rPr>
              <a:t>Same with blood thinners (Eliquis, Coumadin, </a:t>
            </a:r>
            <a:r>
              <a:rPr lang="en-US" sz="2400" baseline="0" dirty="0" err="1">
                <a:solidFill>
                  <a:schemeClr val="tx1"/>
                </a:solidFill>
              </a:rPr>
              <a:t>etc</a:t>
            </a:r>
            <a:r>
              <a:rPr lang="en-US" sz="2400" baseline="0" dirty="0">
                <a:solidFill>
                  <a:schemeClr val="tx1"/>
                </a:solidFill>
              </a:rPr>
              <a:t>). </a:t>
            </a:r>
            <a:endParaRPr lang="en-US" sz="2400" dirty="0">
              <a:solidFill>
                <a:schemeClr val="tx1"/>
              </a:solidFill>
            </a:endParaRPr>
          </a:p>
          <a:p>
            <a:r>
              <a:rPr lang="en-US" sz="2400" dirty="0">
                <a:solidFill>
                  <a:schemeClr val="tx1"/>
                </a:solidFill>
              </a:rPr>
              <a:t>Repetitive</a:t>
            </a:r>
            <a:r>
              <a:rPr lang="en-US" sz="2400" baseline="0" dirty="0">
                <a:solidFill>
                  <a:schemeClr val="tx1"/>
                </a:solidFill>
              </a:rPr>
              <a:t> questioning (or perseveration) is indicative of a TBI until proven otherwise. </a:t>
            </a:r>
          </a:p>
          <a:p>
            <a:r>
              <a:rPr lang="en-US" sz="2400" baseline="0" dirty="0">
                <a:solidFill>
                  <a:schemeClr val="tx1"/>
                </a:solidFill>
              </a:rPr>
              <a:t>Remember, seizure patients can sustain TBI with or independent of a seizure.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aseline="0" dirty="0">
                <a:solidFill>
                  <a:schemeClr val="tx1"/>
                </a:solidFill>
              </a:rPr>
              <a:t>GCS measures changes in level of consciousness, but is not designed or able to predict or determine TBI.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aseline="0" dirty="0">
                <a:solidFill>
                  <a:schemeClr val="tx1"/>
                </a:solidFill>
              </a:rPr>
              <a:t>Multisystem trauma requiring intubation WHETHER THE NEED FOR INTUBATION IS FROM THE HEAD INJURY OR NOT</a:t>
            </a:r>
          </a:p>
          <a:p>
            <a:endParaRPr lang="en-US" sz="2400" baseline="0" dirty="0">
              <a:solidFill>
                <a:schemeClr val="tx1"/>
              </a:solidFill>
            </a:endParaRPr>
          </a:p>
          <a:p>
            <a:endParaRPr lang="en-US" sz="2400" dirty="0">
              <a:solidFill>
                <a:schemeClr val="tx1"/>
              </a:solidFill>
            </a:endParaRPr>
          </a:p>
        </p:txBody>
      </p:sp>
    </p:spTree>
    <p:extLst>
      <p:ext uri="{BB962C8B-B14F-4D97-AF65-F5344CB8AC3E}">
        <p14:creationId xmlns:p14="http://schemas.microsoft.com/office/powerpoint/2010/main" val="29742462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2248C2-51CB-47EC-8B1D-21707AD34B94}" type="slidenum">
              <a:rPr lang="en-US"/>
              <a:pPr/>
              <a:t>33</a:t>
            </a:fld>
            <a:endParaRPr lang="en-US" dirty="0"/>
          </a:p>
        </p:txBody>
      </p:sp>
      <p:sp>
        <p:nvSpPr>
          <p:cNvPr id="45058" name="Rectangle 2"/>
          <p:cNvSpPr>
            <a:spLocks noGrp="1" noRot="1" noChangeAspect="1" noChangeArrowheads="1" noTextEdit="1"/>
          </p:cNvSpPr>
          <p:nvPr>
            <p:ph type="sldImg"/>
          </p:nvPr>
        </p:nvSpPr>
        <p:spPr>
          <a:xfrm>
            <a:off x="717550" y="1162050"/>
            <a:ext cx="5575300" cy="3136900"/>
          </a:xfrm>
          <a:ln/>
        </p:spPr>
      </p:sp>
      <p:sp>
        <p:nvSpPr>
          <p:cNvPr id="45060" name="Text Box 4"/>
          <p:cNvSpPr txBox="1">
            <a:spLocks noGrp="1" noChangeArrowheads="1"/>
          </p:cNvSpPr>
          <p:nvPr>
            <p:ph type="body" idx="1"/>
          </p:nvPr>
        </p:nvSpPr>
        <p:spPr>
          <a:noFill/>
          <a:ln/>
        </p:spPr>
        <p:txBody>
          <a:bodyPr/>
          <a:lstStyle/>
          <a:p>
            <a:r>
              <a:rPr lang="en-US" sz="2400" dirty="0">
                <a:solidFill>
                  <a:schemeClr val="tx1"/>
                </a:solidFill>
              </a:rPr>
              <a:t>TBI outcomes</a:t>
            </a:r>
            <a:r>
              <a:rPr lang="en-US" sz="2400" baseline="0" dirty="0">
                <a:solidFill>
                  <a:schemeClr val="tx1"/>
                </a:solidFill>
              </a:rPr>
              <a:t> worsen with age. An older person with a ground level fall and minor obvious head trauma (like a small head abrasion) is still a higher risk patient</a:t>
            </a:r>
          </a:p>
          <a:p>
            <a:r>
              <a:rPr lang="en-US" sz="2400" baseline="0" dirty="0">
                <a:solidFill>
                  <a:schemeClr val="tx1"/>
                </a:solidFill>
              </a:rPr>
              <a:t>Same with blood thinners (Eliquis, Coumadin, </a:t>
            </a:r>
            <a:r>
              <a:rPr lang="en-US" sz="2400" baseline="0" dirty="0" err="1">
                <a:solidFill>
                  <a:schemeClr val="tx1"/>
                </a:solidFill>
              </a:rPr>
              <a:t>etc</a:t>
            </a:r>
            <a:r>
              <a:rPr lang="en-US" sz="2400" baseline="0" dirty="0">
                <a:solidFill>
                  <a:schemeClr val="tx1"/>
                </a:solidFill>
              </a:rPr>
              <a:t>). </a:t>
            </a:r>
            <a:endParaRPr lang="en-US" sz="2400" dirty="0">
              <a:solidFill>
                <a:schemeClr val="tx1"/>
              </a:solidFill>
            </a:endParaRPr>
          </a:p>
          <a:p>
            <a:r>
              <a:rPr lang="en-US" sz="2400" dirty="0">
                <a:solidFill>
                  <a:schemeClr val="tx1"/>
                </a:solidFill>
              </a:rPr>
              <a:t>Repetitive</a:t>
            </a:r>
            <a:r>
              <a:rPr lang="en-US" sz="2400" baseline="0" dirty="0">
                <a:solidFill>
                  <a:schemeClr val="tx1"/>
                </a:solidFill>
              </a:rPr>
              <a:t> questioning (or perseveration) is indicative of a TBI until proven otherwise. </a:t>
            </a:r>
          </a:p>
          <a:p>
            <a:r>
              <a:rPr lang="en-US" sz="2400" baseline="0" dirty="0">
                <a:solidFill>
                  <a:schemeClr val="tx1"/>
                </a:solidFill>
              </a:rPr>
              <a:t>Remember, seizure patients can sustain TBI with or independent of a seizure.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aseline="0" dirty="0">
                <a:solidFill>
                  <a:schemeClr val="tx1"/>
                </a:solidFill>
              </a:rPr>
              <a:t>GCS measures changes in level of consciousness, but is not designed or able to predict or determine TBI.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aseline="0" dirty="0">
                <a:solidFill>
                  <a:schemeClr val="tx1"/>
                </a:solidFill>
              </a:rPr>
              <a:t>Multisystem trauma requiring intubation WHETHER THE NEED FOR INTUBATION IS FROM THE HEAD INJURY OR NOT</a:t>
            </a:r>
          </a:p>
          <a:p>
            <a:endParaRPr lang="en-US" sz="2400" baseline="0" dirty="0">
              <a:solidFill>
                <a:schemeClr val="tx1"/>
              </a:solidFill>
            </a:endParaRPr>
          </a:p>
          <a:p>
            <a:endParaRPr lang="en-US" sz="2400" dirty="0">
              <a:solidFill>
                <a:schemeClr val="tx1"/>
              </a:solidFill>
            </a:endParaRPr>
          </a:p>
        </p:txBody>
      </p:sp>
    </p:spTree>
    <p:extLst>
      <p:ext uri="{BB962C8B-B14F-4D97-AF65-F5344CB8AC3E}">
        <p14:creationId xmlns:p14="http://schemas.microsoft.com/office/powerpoint/2010/main" val="9275630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2248C2-51CB-47EC-8B1D-21707AD34B94}" type="slidenum">
              <a:rPr lang="en-US"/>
              <a:pPr/>
              <a:t>34</a:t>
            </a:fld>
            <a:endParaRPr lang="en-US" dirty="0"/>
          </a:p>
        </p:txBody>
      </p:sp>
      <p:sp>
        <p:nvSpPr>
          <p:cNvPr id="45058" name="Rectangle 2"/>
          <p:cNvSpPr>
            <a:spLocks noGrp="1" noRot="1" noChangeAspect="1" noChangeArrowheads="1" noTextEdit="1"/>
          </p:cNvSpPr>
          <p:nvPr>
            <p:ph type="sldImg"/>
          </p:nvPr>
        </p:nvSpPr>
        <p:spPr>
          <a:xfrm>
            <a:off x="717550" y="1162050"/>
            <a:ext cx="5575300" cy="3136900"/>
          </a:xfrm>
          <a:ln/>
        </p:spPr>
      </p:sp>
      <p:sp>
        <p:nvSpPr>
          <p:cNvPr id="45060" name="Text Box 4"/>
          <p:cNvSpPr txBox="1">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aseline="0" dirty="0">
                <a:solidFill>
                  <a:schemeClr val="tx1"/>
                </a:solidFill>
              </a:rPr>
              <a:t> Very little harm with EPIC care in patients who are not clearly EPIC level injuries</a:t>
            </a:r>
            <a:endParaRPr lang="en-US" sz="2400" dirty="0">
              <a:solidFill>
                <a:schemeClr val="tx1"/>
              </a:solidFill>
            </a:endParaRPr>
          </a:p>
        </p:txBody>
      </p:sp>
    </p:spTree>
    <p:extLst>
      <p:ext uri="{BB962C8B-B14F-4D97-AF65-F5344CB8AC3E}">
        <p14:creationId xmlns:p14="http://schemas.microsoft.com/office/powerpoint/2010/main" val="29742462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a:bodyPr>
          <a:lstStyle/>
          <a:p>
            <a:r>
              <a:rPr lang="en-US" dirty="0"/>
              <a:t>Moved here in V7</a:t>
            </a:r>
          </a:p>
        </p:txBody>
      </p:sp>
      <p:sp>
        <p:nvSpPr>
          <p:cNvPr id="4" name="Slide Number Placeholder 3"/>
          <p:cNvSpPr>
            <a:spLocks noGrp="1"/>
          </p:cNvSpPr>
          <p:nvPr>
            <p:ph type="sldNum" sz="quarter" idx="10"/>
          </p:nvPr>
        </p:nvSpPr>
        <p:spPr/>
        <p:txBody>
          <a:bodyPr/>
          <a:lstStyle/>
          <a:p>
            <a:fld id="{D7E89243-72FE-D945-89AA-A7AA3DEF8F0D}" type="slidenum">
              <a:rPr lang="en-US" smtClean="0"/>
              <a:pPr/>
              <a:t>35</a:t>
            </a:fld>
            <a:endParaRPr lang="en-US"/>
          </a:p>
        </p:txBody>
      </p:sp>
    </p:spTree>
    <p:extLst>
      <p:ext uri="{BB962C8B-B14F-4D97-AF65-F5344CB8AC3E}">
        <p14:creationId xmlns:p14="http://schemas.microsoft.com/office/powerpoint/2010/main" val="41871814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a:bodyPr>
          <a:lstStyle/>
          <a:p>
            <a:r>
              <a:rPr lang="en-US" baseline="0" dirty="0" err="1"/>
              <a:t>Preoxygenation</a:t>
            </a:r>
            <a:r>
              <a:rPr lang="en-US" baseline="0" dirty="0"/>
              <a:t> extends time to </a:t>
            </a:r>
            <a:r>
              <a:rPr lang="en-US" baseline="0" dirty="0" err="1"/>
              <a:t>intubate</a:t>
            </a:r>
            <a:r>
              <a:rPr lang="en-US" baseline="0" dirty="0"/>
              <a:t> before becoming hypoxic</a:t>
            </a:r>
          </a:p>
          <a:p>
            <a:r>
              <a:rPr lang="en-US" sz="1200" dirty="0">
                <a:solidFill>
                  <a:schemeClr val="tx1"/>
                </a:solidFill>
              </a:rPr>
              <a:t>Always preoxygenate</a:t>
            </a:r>
            <a:r>
              <a:rPr lang="en-US" sz="1200" baseline="0" dirty="0">
                <a:solidFill>
                  <a:schemeClr val="tx1"/>
                </a:solidFill>
              </a:rPr>
              <a:t> for the next crisis. Hypoxia worsens survival and outcomes in TBI. </a:t>
            </a:r>
          </a:p>
          <a:p>
            <a:r>
              <a:rPr lang="en-US" sz="1200" baseline="0" dirty="0">
                <a:solidFill>
                  <a:schemeClr val="tx1"/>
                </a:solidFill>
              </a:rPr>
              <a:t>Average EMS interval during EPIC was 26 minutes.</a:t>
            </a:r>
          </a:p>
          <a:p>
            <a:r>
              <a:rPr lang="en-US" sz="1200" baseline="0" dirty="0">
                <a:solidFill>
                  <a:schemeClr val="tx1"/>
                </a:solidFill>
              </a:rPr>
              <a:t>No one has ever shown that hyperoxygenation during EMS care causes problems.  </a:t>
            </a:r>
          </a:p>
        </p:txBody>
      </p:sp>
      <p:sp>
        <p:nvSpPr>
          <p:cNvPr id="4" name="Slide Number Placeholder 3"/>
          <p:cNvSpPr>
            <a:spLocks noGrp="1"/>
          </p:cNvSpPr>
          <p:nvPr>
            <p:ph type="sldNum" sz="quarter" idx="10"/>
          </p:nvPr>
        </p:nvSpPr>
        <p:spPr/>
        <p:txBody>
          <a:bodyPr/>
          <a:lstStyle/>
          <a:p>
            <a:fld id="{52593942-36B1-40C6-9585-35C63E6D548F}" type="slidenum">
              <a:rPr lang="en-US" smtClean="0"/>
              <a:pPr/>
              <a:t>36</a:t>
            </a:fld>
            <a:endParaRPr lang="en-US" dirty="0"/>
          </a:p>
        </p:txBody>
      </p:sp>
    </p:spTree>
    <p:extLst>
      <p:ext uri="{BB962C8B-B14F-4D97-AF65-F5344CB8AC3E}">
        <p14:creationId xmlns:p14="http://schemas.microsoft.com/office/powerpoint/2010/main" val="21220558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a:bodyPr>
          <a:lstStyle/>
          <a:p>
            <a:r>
              <a:rPr lang="en-US" baseline="0" dirty="0"/>
              <a:t>Preoxygenation extends time to intubate before becoming hypoxic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rPr>
              <a:t>Oxygen saturation is a lagging indicator…meaning that by the time you see it, the patient is already hypoxic and will remain hypoxic for some time (often a minute or more). When intubating, have someone watch the SPO2, and stop the attempt when SPO2 is 92 or greater. </a:t>
            </a:r>
          </a:p>
          <a:p>
            <a:r>
              <a:rPr lang="en-US" baseline="0" dirty="0"/>
              <a:t>Note:  in anesthetized swine, they can go as long as 8 minutes before becoming hypoxic after complete pre-oxygenation compared to less than 2 minutes without pre-oxygenation.  (“pre-oxygenation will save your bacon!!!”)  </a:t>
            </a:r>
            <a:endParaRPr lang="en-US" dirty="0"/>
          </a:p>
        </p:txBody>
      </p:sp>
      <p:sp>
        <p:nvSpPr>
          <p:cNvPr id="4" name="Slide Number Placeholder 3"/>
          <p:cNvSpPr>
            <a:spLocks noGrp="1"/>
          </p:cNvSpPr>
          <p:nvPr>
            <p:ph type="sldNum" sz="quarter" idx="10"/>
          </p:nvPr>
        </p:nvSpPr>
        <p:spPr/>
        <p:txBody>
          <a:bodyPr/>
          <a:lstStyle/>
          <a:p>
            <a:fld id="{52593942-36B1-40C6-9585-35C63E6D548F}" type="slidenum">
              <a:rPr lang="en-US" smtClean="0"/>
              <a:pPr/>
              <a:t>37</a:t>
            </a:fld>
            <a:endParaRPr lang="en-US" dirty="0"/>
          </a:p>
        </p:txBody>
      </p:sp>
    </p:spTree>
    <p:extLst>
      <p:ext uri="{BB962C8B-B14F-4D97-AF65-F5344CB8AC3E}">
        <p14:creationId xmlns:p14="http://schemas.microsoft.com/office/powerpoint/2010/main" val="21220558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Important to emphasize that </a:t>
            </a:r>
            <a:r>
              <a:rPr lang="en-US" sz="1200" i="1" u="sng" kern="1200" dirty="0">
                <a:solidFill>
                  <a:schemeClr val="tx1"/>
                </a:solidFill>
                <a:effectLst/>
                <a:latin typeface="+mn-lt"/>
                <a:ea typeface="+mn-ea"/>
                <a:cs typeface="+mn-cs"/>
              </a:rPr>
              <a:t>the patient had LOC</a:t>
            </a:r>
            <a:r>
              <a:rPr lang="en-US" sz="1200" kern="1200" dirty="0">
                <a:solidFill>
                  <a:schemeClr val="tx1"/>
                </a:solidFill>
                <a:effectLst/>
                <a:latin typeface="+mn-lt"/>
                <a:ea typeface="+mn-ea"/>
                <a:cs typeface="+mn-cs"/>
              </a:rPr>
              <a:t>...has had a LOT of time spent with EMS...without HFO2...and </a:t>
            </a:r>
            <a:r>
              <a:rPr lang="en-US" sz="1200" i="1" u="sng" kern="1200" dirty="0">
                <a:solidFill>
                  <a:schemeClr val="tx1"/>
                </a:solidFill>
                <a:effectLst/>
                <a:latin typeface="+mn-lt"/>
                <a:ea typeface="+mn-ea"/>
                <a:cs typeface="+mn-cs"/>
              </a:rPr>
              <a:t>the fact that he's awake doesn't preclude his need for HFO2</a:t>
            </a:r>
            <a:r>
              <a:rPr lang="en-US" sz="1200" kern="1200" dirty="0">
                <a:solidFill>
                  <a:schemeClr val="tx1"/>
                </a:solidFill>
                <a:effectLst/>
                <a:latin typeface="+mn-lt"/>
                <a:ea typeface="+mn-ea"/>
                <a:cs typeface="+mn-cs"/>
              </a:rPr>
              <a:t>.  Particularly important since the patient has clearly had &gt;20...maybe &gt;30 minutes of EMS care...WITHOUT O2 onboard.  And...he's being taken to altitude...which will lower his blood oxygenation...and...he isn't being pre-oxygenated...which he absolutely needs...in case he deteriorates/crashes while being flown to the hospital. </a:t>
            </a:r>
            <a:endParaRPr lang="en-US" dirty="0"/>
          </a:p>
        </p:txBody>
      </p:sp>
      <p:sp>
        <p:nvSpPr>
          <p:cNvPr id="4" name="Slide Number Placeholder 3"/>
          <p:cNvSpPr>
            <a:spLocks noGrp="1"/>
          </p:cNvSpPr>
          <p:nvPr>
            <p:ph type="sldNum" sz="quarter" idx="5"/>
          </p:nvPr>
        </p:nvSpPr>
        <p:spPr/>
        <p:txBody>
          <a:bodyPr/>
          <a:lstStyle/>
          <a:p>
            <a:fld id="{9F25A9E7-F0A2-48C0-9CB2-4C3A164A785F}" type="slidenum">
              <a:rPr lang="en-US" smtClean="0"/>
              <a:t>38</a:t>
            </a:fld>
            <a:endParaRPr lang="en-US"/>
          </a:p>
        </p:txBody>
      </p:sp>
    </p:spTree>
    <p:extLst>
      <p:ext uri="{BB962C8B-B14F-4D97-AF65-F5344CB8AC3E}">
        <p14:creationId xmlns:p14="http://schemas.microsoft.com/office/powerpoint/2010/main" val="3971503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p:spPr>
      </p:sp>
      <p:sp>
        <p:nvSpPr>
          <p:cNvPr id="122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22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19698E-7ECA-4714-A6EF-53AE57695B95}" type="slidenum">
              <a:rPr kumimoji="0" lang="en-US" sz="1200" b="0" i="0" u="none" strike="noStrike" kern="1200" cap="none" spc="0" normalizeH="0" baseline="0" noProof="0" smtClean="0">
                <a:ln>
                  <a:noFill/>
                </a:ln>
                <a:solidFill>
                  <a:prstClr val="black"/>
                </a:solidFill>
                <a:effectLst/>
                <a:uLnTx/>
                <a:uFillTx/>
                <a:latin typeface="Times" pitchFamily="18"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Times" pitchFamily="18" charset="0"/>
              <a:ea typeface="ＭＳ Ｐゴシック" pitchFamily="34" charset="-128"/>
              <a:cs typeface="+mn-cs"/>
            </a:endParaRPr>
          </a:p>
        </p:txBody>
      </p:sp>
    </p:spTree>
    <p:extLst>
      <p:ext uri="{BB962C8B-B14F-4D97-AF65-F5344CB8AC3E}">
        <p14:creationId xmlns:p14="http://schemas.microsoft.com/office/powerpoint/2010/main" val="42005727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200" dirty="0">
                <a:solidFill>
                  <a:schemeClr val="tx1"/>
                </a:solidFill>
              </a:rPr>
              <a:t>Always preoxygenate</a:t>
            </a:r>
            <a:r>
              <a:rPr lang="en-US" sz="1200" baseline="0" dirty="0">
                <a:solidFill>
                  <a:schemeClr val="tx1"/>
                </a:solidFill>
              </a:rPr>
              <a:t> for the next crisis. Hypoxia worsens survival and outcomes in TBI. </a:t>
            </a:r>
          </a:p>
          <a:p>
            <a:r>
              <a:rPr lang="en-US" sz="1200" baseline="0" dirty="0">
                <a:solidFill>
                  <a:schemeClr val="tx1"/>
                </a:solidFill>
              </a:rPr>
              <a:t>No one has ever shown that hyperoxygenation during EMS care causes problems.  </a:t>
            </a:r>
          </a:p>
          <a:p>
            <a:r>
              <a:rPr lang="en-US" sz="1200" baseline="0" dirty="0">
                <a:solidFill>
                  <a:schemeClr val="tx1"/>
                </a:solidFill>
              </a:rPr>
              <a:t>Long transport times or risk of aspiration are reasons to consider ETI or SGA placement, but ETI or SGA make other risks (hypoxia during the attempt, hypotension if drugs are given, and especially hyperventilation) more likely.</a:t>
            </a:r>
          </a:p>
          <a:p>
            <a:r>
              <a:rPr lang="en-US" sz="1200" baseline="0" dirty="0">
                <a:solidFill>
                  <a:schemeClr val="tx1"/>
                </a:solidFill>
              </a:rPr>
              <a:t>Oxygen saturation is a lagging indicator…meaning that by the time you see it, the patient is already hypoxic and will remain hypoxic for some time (often a minute or more). When intubating, have someone watch the SPO2, and stop the attempt when SPO2 is 92 or greater. </a:t>
            </a:r>
          </a:p>
          <a:p>
            <a:r>
              <a:rPr lang="en-US" sz="1200" baseline="0" dirty="0">
                <a:solidFill>
                  <a:schemeClr val="tx1"/>
                </a:solidFill>
              </a:rPr>
              <a:t>Preoxygenation will often extend the time that intubation can be attempted by loading lots of oxygen into the bloodstream. </a:t>
            </a:r>
            <a:endParaRPr lang="en-US" sz="1200"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fld id="{9F25A9E7-F0A2-48C0-9CB2-4C3A164A785F}" type="slidenum">
              <a:rPr lang="en-US" smtClean="0"/>
              <a:t>39</a:t>
            </a:fld>
            <a:endParaRPr lang="en-US"/>
          </a:p>
        </p:txBody>
      </p:sp>
    </p:spTree>
    <p:extLst>
      <p:ext uri="{BB962C8B-B14F-4D97-AF65-F5344CB8AC3E}">
        <p14:creationId xmlns:p14="http://schemas.microsoft.com/office/powerpoint/2010/main" val="40966594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a:bodyPr>
          <a:lstStyle/>
          <a:p>
            <a:r>
              <a:rPr lang="en-US" baseline="0" dirty="0"/>
              <a:t>Preoxygenation extends time to intubate before becoming hypoxic</a:t>
            </a:r>
          </a:p>
          <a:p>
            <a:r>
              <a:rPr lang="en-US" baseline="0" dirty="0"/>
              <a:t>V-EMT is the ventilatory EMT. The person doing the bagging. Nothing should be more important than keeping ventilations managed and within guidelines</a:t>
            </a:r>
          </a:p>
          <a:p>
            <a:r>
              <a:rPr lang="en-US" baseline="0" dirty="0"/>
              <a:t>Ventilator settings based on Ideal Body Weight </a:t>
            </a:r>
          </a:p>
          <a:p>
            <a:r>
              <a:rPr lang="en-US" baseline="0" dirty="0"/>
              <a:t>Monitors are available with TBI dashboards and ventilation modules that may make monitoring easier (if you pay attention, that is)</a:t>
            </a:r>
          </a:p>
          <a:p>
            <a:endParaRPr lang="en-US" dirty="0"/>
          </a:p>
        </p:txBody>
      </p:sp>
      <p:sp>
        <p:nvSpPr>
          <p:cNvPr id="4" name="Slide Number Placeholder 3"/>
          <p:cNvSpPr>
            <a:spLocks noGrp="1"/>
          </p:cNvSpPr>
          <p:nvPr>
            <p:ph type="sldNum" sz="quarter" idx="10"/>
          </p:nvPr>
        </p:nvSpPr>
        <p:spPr/>
        <p:txBody>
          <a:bodyPr/>
          <a:lstStyle/>
          <a:p>
            <a:fld id="{52593942-36B1-40C6-9585-35C63E6D548F}" type="slidenum">
              <a:rPr lang="en-US" smtClean="0"/>
              <a:pPr/>
              <a:t>40</a:t>
            </a:fld>
            <a:endParaRPr lang="en-US" dirty="0"/>
          </a:p>
        </p:txBody>
      </p:sp>
    </p:spTree>
    <p:extLst>
      <p:ext uri="{BB962C8B-B14F-4D97-AF65-F5344CB8AC3E}">
        <p14:creationId xmlns:p14="http://schemas.microsoft.com/office/powerpoint/2010/main" val="31443549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a:bodyPr>
          <a:lstStyle/>
          <a:p>
            <a:r>
              <a:rPr lang="en-US" baseline="0" dirty="0"/>
              <a:t>Our work is not done after the intubation!</a:t>
            </a:r>
            <a:endParaRPr lang="en-US" dirty="0"/>
          </a:p>
        </p:txBody>
      </p:sp>
      <p:sp>
        <p:nvSpPr>
          <p:cNvPr id="4" name="Slide Number Placeholder 3"/>
          <p:cNvSpPr>
            <a:spLocks noGrp="1"/>
          </p:cNvSpPr>
          <p:nvPr>
            <p:ph type="sldNum" sz="quarter" idx="10"/>
          </p:nvPr>
        </p:nvSpPr>
        <p:spPr/>
        <p:txBody>
          <a:bodyPr/>
          <a:lstStyle/>
          <a:p>
            <a:fld id="{52593942-36B1-40C6-9585-35C63E6D548F}" type="slidenum">
              <a:rPr lang="en-US" smtClean="0"/>
              <a:pPr/>
              <a:t>42</a:t>
            </a:fld>
            <a:endParaRPr lang="en-US" dirty="0"/>
          </a:p>
        </p:txBody>
      </p:sp>
    </p:spTree>
    <p:extLst>
      <p:ext uri="{BB962C8B-B14F-4D97-AF65-F5344CB8AC3E}">
        <p14:creationId xmlns:p14="http://schemas.microsoft.com/office/powerpoint/2010/main" val="1795610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a:bodyPr>
          <a:lstStyle/>
          <a:p>
            <a:r>
              <a:rPr lang="en-US" baseline="0" dirty="0"/>
              <a:t>Note:  Positive pressure ventilation decreases venous return to the heart and decreases cardiac output.  Thus, ETI/PPV can induce hypotension in patients with compensated or early shock.  </a:t>
            </a:r>
          </a:p>
        </p:txBody>
      </p:sp>
      <p:sp>
        <p:nvSpPr>
          <p:cNvPr id="4" name="Slide Number Placeholder 3"/>
          <p:cNvSpPr>
            <a:spLocks noGrp="1"/>
          </p:cNvSpPr>
          <p:nvPr>
            <p:ph type="sldNum" sz="quarter" idx="10"/>
          </p:nvPr>
        </p:nvSpPr>
        <p:spPr/>
        <p:txBody>
          <a:bodyPr/>
          <a:lstStyle/>
          <a:p>
            <a:fld id="{52593942-36B1-40C6-9585-35C63E6D548F}" type="slidenum">
              <a:rPr lang="en-US" smtClean="0"/>
              <a:pPr/>
              <a:t>43</a:t>
            </a:fld>
            <a:endParaRPr lang="en-US" dirty="0"/>
          </a:p>
        </p:txBody>
      </p:sp>
    </p:spTree>
    <p:extLst>
      <p:ext uri="{BB962C8B-B14F-4D97-AF65-F5344CB8AC3E}">
        <p14:creationId xmlns:p14="http://schemas.microsoft.com/office/powerpoint/2010/main" val="26968350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Kids:  Initial bolus of 20cc/kg</a:t>
            </a:r>
          </a:p>
        </p:txBody>
      </p:sp>
      <p:sp>
        <p:nvSpPr>
          <p:cNvPr id="4" name="Slide Number Placeholder 3"/>
          <p:cNvSpPr>
            <a:spLocks noGrp="1"/>
          </p:cNvSpPr>
          <p:nvPr>
            <p:ph type="sldNum" sz="quarter" idx="10"/>
          </p:nvPr>
        </p:nvSpPr>
        <p:spPr/>
        <p:txBody>
          <a:bodyPr/>
          <a:lstStyle/>
          <a:p>
            <a:fld id="{52593942-36B1-40C6-9585-35C63E6D548F}" type="slidenum">
              <a:rPr lang="en-US" smtClean="0"/>
              <a:pPr/>
              <a:t>44</a:t>
            </a:fld>
            <a:endParaRPr lang="en-US" dirty="0"/>
          </a:p>
        </p:txBody>
      </p:sp>
    </p:spTree>
    <p:extLst>
      <p:ext uri="{BB962C8B-B14F-4D97-AF65-F5344CB8AC3E}">
        <p14:creationId xmlns:p14="http://schemas.microsoft.com/office/powerpoint/2010/main" val="22734427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These</a:t>
            </a:r>
            <a:r>
              <a:rPr lang="en-US" sz="1200" baseline="0" dirty="0">
                <a:solidFill>
                  <a:schemeClr val="tx1"/>
                </a:solidFill>
              </a:rPr>
              <a:t> BP values (70 in infant, 80 in age 5, and 90 in age 10) are the basement….always keep the BP above these levels</a:t>
            </a:r>
            <a:endParaRPr lang="en-US" sz="1200" dirty="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52593942-36B1-40C6-9585-35C63E6D548F}" type="slidenum">
              <a:rPr lang="en-US" smtClean="0"/>
              <a:pPr/>
              <a:t>45</a:t>
            </a:fld>
            <a:endParaRPr lang="en-US" dirty="0"/>
          </a:p>
        </p:txBody>
      </p:sp>
    </p:spTree>
    <p:extLst>
      <p:ext uri="{BB962C8B-B14F-4D97-AF65-F5344CB8AC3E}">
        <p14:creationId xmlns:p14="http://schemas.microsoft.com/office/powerpoint/2010/main" val="37720570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a:bodyPr>
          <a:lstStyle/>
          <a:p>
            <a:r>
              <a:rPr lang="en-US" i="1" u="sng" dirty="0"/>
              <a:t>Other signs of shock</a:t>
            </a:r>
            <a:r>
              <a:rPr lang="en-US" dirty="0"/>
              <a:t>:  cool/clammy, pale,</a:t>
            </a:r>
            <a:r>
              <a:rPr lang="en-US" baseline="0" dirty="0"/>
              <a:t> poor capillary refill, </a:t>
            </a:r>
            <a:r>
              <a:rPr lang="en-US" baseline="0" dirty="0" err="1"/>
              <a:t>tachy</a:t>
            </a:r>
            <a:r>
              <a:rPr lang="en-US" baseline="0" dirty="0"/>
              <a:t> and decreasing SBP even if not yet “officially” hypotensive (e.g., 5 y/o drops from 120 to 90 and HR now 140).  </a:t>
            </a:r>
          </a:p>
          <a:p>
            <a:pPr lvl="2"/>
            <a:r>
              <a:rPr lang="en-US" baseline="0" dirty="0"/>
              <a:t>Age appropriate B/P </a:t>
            </a:r>
          </a:p>
          <a:p>
            <a:pPr lvl="2"/>
            <a:r>
              <a:rPr lang="en-US" sz="2200" dirty="0"/>
              <a:t>Infant:  	70 mmHg </a:t>
            </a:r>
          </a:p>
          <a:p>
            <a:pPr lvl="2"/>
            <a:r>
              <a:rPr lang="en-US" sz="2200" dirty="0"/>
              <a:t>5 year old:	80 mmHg</a:t>
            </a:r>
          </a:p>
          <a:p>
            <a:pPr lvl="2"/>
            <a:r>
              <a:rPr lang="en-US" sz="2200" dirty="0"/>
              <a:t>10 and older:	90 mmHg</a:t>
            </a:r>
          </a:p>
        </p:txBody>
      </p:sp>
      <p:sp>
        <p:nvSpPr>
          <p:cNvPr id="4" name="Slide Number Placeholder 3"/>
          <p:cNvSpPr>
            <a:spLocks noGrp="1"/>
          </p:cNvSpPr>
          <p:nvPr>
            <p:ph type="sldNum" sz="quarter" idx="10"/>
          </p:nvPr>
        </p:nvSpPr>
        <p:spPr/>
        <p:txBody>
          <a:bodyPr/>
          <a:lstStyle/>
          <a:p>
            <a:fld id="{52593942-36B1-40C6-9585-35C63E6D548F}" type="slidenum">
              <a:rPr lang="en-US" smtClean="0"/>
              <a:pPr/>
              <a:t>46</a:t>
            </a:fld>
            <a:endParaRPr lang="en-US" dirty="0"/>
          </a:p>
        </p:txBody>
      </p:sp>
    </p:spTree>
    <p:extLst>
      <p:ext uri="{BB962C8B-B14F-4D97-AF65-F5344CB8AC3E}">
        <p14:creationId xmlns:p14="http://schemas.microsoft.com/office/powerpoint/2010/main" val="15252866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a:bodyPr>
          <a:lstStyle/>
          <a:p>
            <a:r>
              <a:rPr lang="en-US" dirty="0"/>
              <a:t>By causing </a:t>
            </a:r>
            <a:r>
              <a:rPr lang="en-US" dirty="0" err="1"/>
              <a:t>veno</a:t>
            </a:r>
            <a:r>
              <a:rPr lang="en-US" dirty="0"/>
              <a:t>-dilation, these drugs reduce</a:t>
            </a:r>
            <a:r>
              <a:rPr lang="en-US" baseline="0" dirty="0"/>
              <a:t> venous return to the heart and, thus, decrease cardiac output and can compromise cerebral blood flow.  Since the brain stores no oxygen, and stores no glucose, it must be </a:t>
            </a:r>
            <a:r>
              <a:rPr lang="en-US" baseline="0" dirty="0" err="1"/>
              <a:t>perfused</a:t>
            </a:r>
            <a:r>
              <a:rPr lang="en-US" baseline="0" dirty="0"/>
              <a:t> to remain oxygenated and fueled. Hypotension  decreases blood flow. </a:t>
            </a:r>
          </a:p>
          <a:p>
            <a:endParaRPr lang="en-US" baseline="0" dirty="0"/>
          </a:p>
          <a:p>
            <a:r>
              <a:rPr lang="en-US" b="1" baseline="0" dirty="0"/>
              <a:t>When you give these medications to someone that is in compensated shock, you take the bodies ability away to compensate.</a:t>
            </a:r>
            <a:endParaRPr lang="en-US" b="1" dirty="0"/>
          </a:p>
        </p:txBody>
      </p:sp>
      <p:sp>
        <p:nvSpPr>
          <p:cNvPr id="4" name="Slide Number Placeholder 3"/>
          <p:cNvSpPr>
            <a:spLocks noGrp="1"/>
          </p:cNvSpPr>
          <p:nvPr>
            <p:ph type="sldNum" sz="quarter" idx="10"/>
          </p:nvPr>
        </p:nvSpPr>
        <p:spPr/>
        <p:txBody>
          <a:bodyPr/>
          <a:lstStyle/>
          <a:p>
            <a:fld id="{52593942-36B1-40C6-9585-35C63E6D548F}" type="slidenum">
              <a:rPr lang="en-US" smtClean="0"/>
              <a:pPr/>
              <a:t>47</a:t>
            </a:fld>
            <a:endParaRPr lang="en-US" dirty="0"/>
          </a:p>
        </p:txBody>
      </p:sp>
    </p:spTree>
    <p:extLst>
      <p:ext uri="{BB962C8B-B14F-4D97-AF65-F5344CB8AC3E}">
        <p14:creationId xmlns:p14="http://schemas.microsoft.com/office/powerpoint/2010/main" val="29483721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a:bodyPr>
          <a:lstStyle/>
          <a:p>
            <a:r>
              <a:rPr lang="en-US" dirty="0"/>
              <a:t>By causing </a:t>
            </a:r>
            <a:r>
              <a:rPr lang="en-US" dirty="0" err="1"/>
              <a:t>veno</a:t>
            </a:r>
            <a:r>
              <a:rPr lang="en-US" dirty="0"/>
              <a:t>-dilation, these drugs reduce</a:t>
            </a:r>
            <a:r>
              <a:rPr lang="en-US" baseline="0" dirty="0"/>
              <a:t> venous return to the heart and, thus, decrease cardiac output and can compromise cerebral blood flow.  Since the brain stores no oxygen, and stores no glucose, it must be </a:t>
            </a:r>
            <a:r>
              <a:rPr lang="en-US" baseline="0" dirty="0" err="1"/>
              <a:t>perfused</a:t>
            </a:r>
            <a:r>
              <a:rPr lang="en-US" baseline="0" dirty="0"/>
              <a:t> to remain oxygenated and fueled. Hypotension  decreases blood flow. </a:t>
            </a:r>
          </a:p>
          <a:p>
            <a:endParaRPr lang="en-US" baseline="0" dirty="0"/>
          </a:p>
          <a:p>
            <a:r>
              <a:rPr lang="en-US" b="1" baseline="0" dirty="0"/>
              <a:t>When you give these medications to someone that is in compensated shock, you take the bodies ability away to compensate.</a:t>
            </a:r>
            <a:endParaRPr lang="en-US" b="1" dirty="0"/>
          </a:p>
        </p:txBody>
      </p:sp>
      <p:sp>
        <p:nvSpPr>
          <p:cNvPr id="4" name="Slide Number Placeholder 3"/>
          <p:cNvSpPr>
            <a:spLocks noGrp="1"/>
          </p:cNvSpPr>
          <p:nvPr>
            <p:ph type="sldNum" sz="quarter" idx="10"/>
          </p:nvPr>
        </p:nvSpPr>
        <p:spPr/>
        <p:txBody>
          <a:bodyPr/>
          <a:lstStyle/>
          <a:p>
            <a:fld id="{52593942-36B1-40C6-9585-35C63E6D548F}" type="slidenum">
              <a:rPr lang="en-US" smtClean="0"/>
              <a:pPr/>
              <a:t>48</a:t>
            </a:fld>
            <a:endParaRPr lang="en-US" dirty="0"/>
          </a:p>
        </p:txBody>
      </p:sp>
    </p:spTree>
    <p:extLst>
      <p:ext uri="{BB962C8B-B14F-4D97-AF65-F5344CB8AC3E}">
        <p14:creationId xmlns:p14="http://schemas.microsoft.com/office/powerpoint/2010/main" val="28453764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E254F87-9F4F-4931-922F-4B82AADAD96A}" type="slidenum">
              <a:rPr lang="en-US" smtClean="0"/>
              <a:pPr/>
              <a:t>49</a:t>
            </a:fld>
            <a:endParaRPr lang="en-US"/>
          </a:p>
        </p:txBody>
      </p:sp>
    </p:spTree>
    <p:extLst>
      <p:ext uri="{BB962C8B-B14F-4D97-AF65-F5344CB8AC3E}">
        <p14:creationId xmlns:p14="http://schemas.microsoft.com/office/powerpoint/2010/main" val="710316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Kids:  Initial bolus of 20cc/kg</a:t>
            </a:r>
          </a:p>
        </p:txBody>
      </p:sp>
      <p:sp>
        <p:nvSpPr>
          <p:cNvPr id="4" name="Slide Number Placeholder 3"/>
          <p:cNvSpPr>
            <a:spLocks noGrp="1"/>
          </p:cNvSpPr>
          <p:nvPr>
            <p:ph type="sldNum" sz="quarter" idx="10"/>
          </p:nvPr>
        </p:nvSpPr>
        <p:spPr/>
        <p:txBody>
          <a:bodyPr/>
          <a:lstStyle/>
          <a:p>
            <a:fld id="{52593942-36B1-40C6-9585-35C63E6D548F}" type="slidenum">
              <a:rPr lang="en-US" smtClean="0"/>
              <a:pPr/>
              <a:t>9</a:t>
            </a:fld>
            <a:endParaRPr lang="en-US" dirty="0"/>
          </a:p>
        </p:txBody>
      </p:sp>
    </p:spTree>
    <p:extLst>
      <p:ext uri="{BB962C8B-B14F-4D97-AF65-F5344CB8AC3E}">
        <p14:creationId xmlns:p14="http://schemas.microsoft.com/office/powerpoint/2010/main" val="22734427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593942-36B1-40C6-9585-35C63E6D548F}" type="slidenum">
              <a:rPr lang="en-US" smtClean="0"/>
              <a:pPr/>
              <a:t>50</a:t>
            </a:fld>
            <a:endParaRPr lang="en-US" dirty="0"/>
          </a:p>
        </p:txBody>
      </p:sp>
    </p:spTree>
    <p:extLst>
      <p:ext uri="{BB962C8B-B14F-4D97-AF65-F5344CB8AC3E}">
        <p14:creationId xmlns:p14="http://schemas.microsoft.com/office/powerpoint/2010/main" val="12863583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593942-36B1-40C6-9585-35C63E6D548F}" type="slidenum">
              <a:rPr lang="en-US" smtClean="0"/>
              <a:pPr/>
              <a:t>51</a:t>
            </a:fld>
            <a:endParaRPr lang="en-US" dirty="0"/>
          </a:p>
        </p:txBody>
      </p:sp>
    </p:spTree>
    <p:extLst>
      <p:ext uri="{BB962C8B-B14F-4D97-AF65-F5344CB8AC3E}">
        <p14:creationId xmlns:p14="http://schemas.microsoft.com/office/powerpoint/2010/main" val="38432400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fontScale="85000" lnSpcReduction="20000"/>
          </a:bodyPr>
          <a:lstStyle/>
          <a:p>
            <a:r>
              <a:rPr lang="en-US" sz="1200" dirty="0">
                <a:solidFill>
                  <a:srgbClr val="3333FF"/>
                </a:solidFill>
                <a:latin typeface="Arial" panose="020B0604020202020204" pitchFamily="34" charset="0"/>
                <a:cs typeface="Arial" panose="020B0604020202020204" pitchFamily="34" charset="0"/>
              </a:rPr>
              <a:t>Why are we so maniacal about preventing hyperventilation??? </a:t>
            </a:r>
            <a:r>
              <a:rPr lang="en-US" sz="1200" b="1" i="1" u="sng" dirty="0">
                <a:solidFill>
                  <a:srgbClr val="3333FF"/>
                </a:solidFill>
                <a:latin typeface="Arial" panose="020B0604020202020204" pitchFamily="34" charset="0"/>
                <a:cs typeface="Arial" panose="020B0604020202020204" pitchFamily="34" charset="0"/>
              </a:rPr>
              <a:t>NO ONE</a:t>
            </a:r>
            <a:r>
              <a:rPr lang="en-US" sz="1200" dirty="0">
                <a:solidFill>
                  <a:srgbClr val="3333FF"/>
                </a:solidFill>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can manually ventilate properly without ventilation adjuncts!!!</a:t>
            </a:r>
          </a:p>
          <a:p>
            <a:r>
              <a:rPr lang="en-US" sz="4000" i="1" u="sng" dirty="0">
                <a:latin typeface="Arial" pitchFamily="34" charset="0"/>
                <a:cs typeface="Arial" pitchFamily="34" charset="0"/>
                <a:sym typeface="Wingdings" pitchFamily="2" charset="2"/>
              </a:rPr>
              <a:t>100% of emergency care providers</a:t>
            </a:r>
            <a:r>
              <a:rPr lang="en-US" sz="4000" dirty="0">
                <a:latin typeface="Arial" pitchFamily="34" charset="0"/>
                <a:cs typeface="Arial" pitchFamily="34" charset="0"/>
                <a:sym typeface="Wingdings" pitchFamily="2" charset="2"/>
              </a:rPr>
              <a:t> have a very specific neuropsychiatric disorder…</a:t>
            </a:r>
            <a:r>
              <a:rPr lang="en-US" sz="4800" i="1" dirty="0">
                <a:solidFill>
                  <a:srgbClr val="3333FF"/>
                </a:solidFill>
                <a:latin typeface="Arial" pitchFamily="34" charset="0"/>
                <a:cs typeface="Arial" pitchFamily="34" charset="0"/>
              </a:rPr>
              <a:t>Inadvertent Ventilatory Inattentiveness or </a:t>
            </a:r>
            <a:r>
              <a:rPr lang="en-US" sz="7200" b="1" dirty="0">
                <a:solidFill>
                  <a:srgbClr val="3333FF"/>
                </a:solidFill>
                <a:latin typeface="Arial" pitchFamily="34" charset="0"/>
                <a:cs typeface="Arial" pitchFamily="34" charset="0"/>
              </a:rPr>
              <a:t>IVI</a:t>
            </a:r>
            <a:endParaRPr lang="en-US" dirty="0"/>
          </a:p>
        </p:txBody>
      </p:sp>
      <p:sp>
        <p:nvSpPr>
          <p:cNvPr id="4" name="Slide Number Placeholder 3"/>
          <p:cNvSpPr>
            <a:spLocks noGrp="1"/>
          </p:cNvSpPr>
          <p:nvPr>
            <p:ph type="sldNum" sz="quarter" idx="10"/>
          </p:nvPr>
        </p:nvSpPr>
        <p:spPr/>
        <p:txBody>
          <a:bodyPr/>
          <a:lstStyle/>
          <a:p>
            <a:fld id="{52593942-36B1-40C6-9585-35C63E6D548F}" type="slidenum">
              <a:rPr lang="en-US" smtClean="0"/>
              <a:pPr/>
              <a:t>52</a:t>
            </a:fld>
            <a:endParaRPr lang="en-US" dirty="0"/>
          </a:p>
        </p:txBody>
      </p:sp>
    </p:spTree>
    <p:extLst>
      <p:ext uri="{BB962C8B-B14F-4D97-AF65-F5344CB8AC3E}">
        <p14:creationId xmlns:p14="http://schemas.microsoft.com/office/powerpoint/2010/main" val="161573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a:bodyPr>
          <a:lstStyle/>
          <a:p>
            <a:r>
              <a:rPr lang="en-US" dirty="0"/>
              <a:t>Severe TBI patients may have unequal pupils, less (or no) movement on one side of the body, breathing abnormalities, and other CNS signs, but are not and never will herniate. Don’t sacrifice the severe TBI patients (who can benefit from EPIC care) by hyperventilating them and causing secondary injury!</a:t>
            </a:r>
          </a:p>
        </p:txBody>
      </p:sp>
      <p:sp>
        <p:nvSpPr>
          <p:cNvPr id="4" name="Slide Number Placeholder 3"/>
          <p:cNvSpPr>
            <a:spLocks noGrp="1"/>
          </p:cNvSpPr>
          <p:nvPr>
            <p:ph type="sldNum" sz="quarter" idx="10"/>
          </p:nvPr>
        </p:nvSpPr>
        <p:spPr/>
        <p:txBody>
          <a:bodyPr/>
          <a:lstStyle/>
          <a:p>
            <a:fld id="{52593942-36B1-40C6-9585-35C63E6D548F}" type="slidenum">
              <a:rPr lang="en-US" smtClean="0"/>
              <a:pPr/>
              <a:t>53</a:t>
            </a:fld>
            <a:endParaRPr lang="en-US" dirty="0"/>
          </a:p>
        </p:txBody>
      </p:sp>
    </p:spTree>
    <p:extLst>
      <p:ext uri="{BB962C8B-B14F-4D97-AF65-F5344CB8AC3E}">
        <p14:creationId xmlns:p14="http://schemas.microsoft.com/office/powerpoint/2010/main" val="8681070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a:bodyPr>
          <a:lstStyle/>
          <a:p>
            <a:r>
              <a:rPr lang="en-US" dirty="0"/>
              <a:t>Severe TBI patients may have unequal pupils, less (or no) movement on one side of the body, breathing abnormalities, and other CNS signs, but are not and never will herniate. Don’t sacrifice the severe TBI patients (who can benefit from EPIC care) by hyperventilating them and causing secondary injury!</a:t>
            </a:r>
          </a:p>
        </p:txBody>
      </p:sp>
      <p:sp>
        <p:nvSpPr>
          <p:cNvPr id="4" name="Slide Number Placeholder 3"/>
          <p:cNvSpPr>
            <a:spLocks noGrp="1"/>
          </p:cNvSpPr>
          <p:nvPr>
            <p:ph type="sldNum" sz="quarter" idx="10"/>
          </p:nvPr>
        </p:nvSpPr>
        <p:spPr/>
        <p:txBody>
          <a:bodyPr/>
          <a:lstStyle/>
          <a:p>
            <a:fld id="{52593942-36B1-40C6-9585-35C63E6D548F}" type="slidenum">
              <a:rPr lang="en-US" smtClean="0"/>
              <a:pPr/>
              <a:t>54</a:t>
            </a:fld>
            <a:endParaRPr lang="en-US" dirty="0"/>
          </a:p>
        </p:txBody>
      </p:sp>
    </p:spTree>
    <p:extLst>
      <p:ext uri="{BB962C8B-B14F-4D97-AF65-F5344CB8AC3E}">
        <p14:creationId xmlns:p14="http://schemas.microsoft.com/office/powerpoint/2010/main" val="16331900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a:bodyPr>
          <a:lstStyle/>
          <a:p>
            <a:r>
              <a:rPr lang="en-US" dirty="0"/>
              <a:t>Removed duplicate bullet in</a:t>
            </a:r>
            <a:r>
              <a:rPr lang="en-US" baseline="0" dirty="0"/>
              <a:t> version 7.0</a:t>
            </a:r>
            <a:endParaRPr lang="en-US" dirty="0"/>
          </a:p>
          <a:p>
            <a:endParaRPr lang="en-US" dirty="0"/>
          </a:p>
          <a:p>
            <a:r>
              <a:rPr lang="en-US" dirty="0"/>
              <a:t>O2 on first thing, as soon as crew gets on scene,</a:t>
            </a:r>
            <a:r>
              <a:rPr lang="en-US" baseline="0" dirty="0"/>
              <a:t> before even assessing full extent of injuries. EARLY!!!</a:t>
            </a:r>
            <a:endParaRPr lang="en-US" dirty="0"/>
          </a:p>
        </p:txBody>
      </p:sp>
      <p:sp>
        <p:nvSpPr>
          <p:cNvPr id="4" name="Slide Number Placeholder 3"/>
          <p:cNvSpPr>
            <a:spLocks noGrp="1"/>
          </p:cNvSpPr>
          <p:nvPr>
            <p:ph type="sldNum" sz="quarter" idx="10"/>
          </p:nvPr>
        </p:nvSpPr>
        <p:spPr/>
        <p:txBody>
          <a:bodyPr/>
          <a:lstStyle/>
          <a:p>
            <a:fld id="{D7E89243-72FE-D945-89AA-A7AA3DEF8F0D}" type="slidenum">
              <a:rPr lang="en-US" smtClean="0"/>
              <a:pPr/>
              <a:t>55</a:t>
            </a:fld>
            <a:endParaRPr lang="en-US"/>
          </a:p>
        </p:txBody>
      </p:sp>
    </p:spTree>
    <p:extLst>
      <p:ext uri="{BB962C8B-B14F-4D97-AF65-F5344CB8AC3E}">
        <p14:creationId xmlns:p14="http://schemas.microsoft.com/office/powerpoint/2010/main" val="29190487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7E89243-72FE-D945-89AA-A7AA3DEF8F0D}" type="slidenum">
              <a:rPr lang="en-US" smtClean="0"/>
              <a:pPr/>
              <a:t>56</a:t>
            </a:fld>
            <a:endParaRPr lang="en-US"/>
          </a:p>
        </p:txBody>
      </p:sp>
    </p:spTree>
    <p:extLst>
      <p:ext uri="{BB962C8B-B14F-4D97-AF65-F5344CB8AC3E}">
        <p14:creationId xmlns:p14="http://schemas.microsoft.com/office/powerpoint/2010/main" val="27046409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Run TBI scenarios. Practice ventilating</a:t>
            </a:r>
            <a:r>
              <a:rPr lang="en-US" baseline="0" dirty="0"/>
              <a:t> while someone is monitoring your rate with a watch. This is an important skill</a:t>
            </a:r>
          </a:p>
          <a:p>
            <a:r>
              <a:rPr lang="en-US" baseline="0" dirty="0"/>
              <a:t>It’s easy to get distracted by the next shiny thing (</a:t>
            </a:r>
            <a:r>
              <a:rPr lang="en-US" baseline="0" dirty="0" err="1"/>
              <a:t>covid</a:t>
            </a:r>
            <a:r>
              <a:rPr lang="en-US" baseline="0" dirty="0"/>
              <a:t>! Ebola! Stop the Bleed!). </a:t>
            </a:r>
          </a:p>
          <a:p>
            <a:r>
              <a:rPr lang="en-US" baseline="0" dirty="0"/>
              <a:t>Remember the basics of </a:t>
            </a:r>
            <a:r>
              <a:rPr lang="en-US" baseline="0"/>
              <a:t>good EPIC care </a:t>
            </a:r>
            <a:r>
              <a:rPr lang="en-US" baseline="0" dirty="0"/>
              <a:t>on all trauma patients as you incorporate these new concepts, diseases and treatments. </a:t>
            </a:r>
            <a:endParaRPr lang="en-US" dirty="0"/>
          </a:p>
        </p:txBody>
      </p:sp>
      <p:sp>
        <p:nvSpPr>
          <p:cNvPr id="4" name="Slide Number Placeholder 3"/>
          <p:cNvSpPr>
            <a:spLocks noGrp="1"/>
          </p:cNvSpPr>
          <p:nvPr>
            <p:ph type="sldNum" sz="quarter" idx="10"/>
          </p:nvPr>
        </p:nvSpPr>
        <p:spPr/>
        <p:txBody>
          <a:bodyPr/>
          <a:lstStyle/>
          <a:p>
            <a:fld id="{52593942-36B1-40C6-9585-35C63E6D548F}" type="slidenum">
              <a:rPr lang="en-US" smtClean="0"/>
              <a:pPr/>
              <a:t>58</a:t>
            </a:fld>
            <a:endParaRPr lang="en-US" dirty="0"/>
          </a:p>
        </p:txBody>
      </p:sp>
    </p:spTree>
    <p:extLst>
      <p:ext uri="{BB962C8B-B14F-4D97-AF65-F5344CB8AC3E}">
        <p14:creationId xmlns:p14="http://schemas.microsoft.com/office/powerpoint/2010/main" val="8110194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593942-36B1-40C6-9585-35C63E6D548F}" type="slidenum">
              <a:rPr lang="en-US" smtClean="0"/>
              <a:pPr/>
              <a:t>61</a:t>
            </a:fld>
            <a:endParaRPr lang="en-US" dirty="0"/>
          </a:p>
        </p:txBody>
      </p:sp>
    </p:spTree>
    <p:extLst>
      <p:ext uri="{BB962C8B-B14F-4D97-AF65-F5344CB8AC3E}">
        <p14:creationId xmlns:p14="http://schemas.microsoft.com/office/powerpoint/2010/main" val="504007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Kids:  Initial bolus of 20cc/kg</a:t>
            </a:r>
          </a:p>
        </p:txBody>
      </p:sp>
      <p:sp>
        <p:nvSpPr>
          <p:cNvPr id="4" name="Slide Number Placeholder 3"/>
          <p:cNvSpPr>
            <a:spLocks noGrp="1"/>
          </p:cNvSpPr>
          <p:nvPr>
            <p:ph type="sldNum" sz="quarter" idx="10"/>
          </p:nvPr>
        </p:nvSpPr>
        <p:spPr/>
        <p:txBody>
          <a:bodyPr/>
          <a:lstStyle/>
          <a:p>
            <a:fld id="{52593942-36B1-40C6-9585-35C63E6D548F}" type="slidenum">
              <a:rPr lang="en-US" smtClean="0"/>
              <a:pPr/>
              <a:t>10</a:t>
            </a:fld>
            <a:endParaRPr lang="en-US" dirty="0"/>
          </a:p>
        </p:txBody>
      </p:sp>
    </p:spTree>
    <p:extLst>
      <p:ext uri="{BB962C8B-B14F-4D97-AF65-F5344CB8AC3E}">
        <p14:creationId xmlns:p14="http://schemas.microsoft.com/office/powerpoint/2010/main" val="3062547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Kids:  Initial bolus of 20cc/kg</a:t>
            </a:r>
          </a:p>
        </p:txBody>
      </p:sp>
      <p:sp>
        <p:nvSpPr>
          <p:cNvPr id="4" name="Slide Number Placeholder 3"/>
          <p:cNvSpPr>
            <a:spLocks noGrp="1"/>
          </p:cNvSpPr>
          <p:nvPr>
            <p:ph type="sldNum" sz="quarter" idx="10"/>
          </p:nvPr>
        </p:nvSpPr>
        <p:spPr/>
        <p:txBody>
          <a:bodyPr/>
          <a:lstStyle/>
          <a:p>
            <a:fld id="{52593942-36B1-40C6-9585-35C63E6D548F}" type="slidenum">
              <a:rPr lang="en-US" smtClean="0"/>
              <a:pPr/>
              <a:t>11</a:t>
            </a:fld>
            <a:endParaRPr lang="en-US" dirty="0"/>
          </a:p>
        </p:txBody>
      </p:sp>
    </p:spTree>
    <p:extLst>
      <p:ext uri="{BB962C8B-B14F-4D97-AF65-F5344CB8AC3E}">
        <p14:creationId xmlns:p14="http://schemas.microsoft.com/office/powerpoint/2010/main" val="4135399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Kids:  Initial bolus of 20cc/kg</a:t>
            </a:r>
          </a:p>
        </p:txBody>
      </p:sp>
      <p:sp>
        <p:nvSpPr>
          <p:cNvPr id="4" name="Slide Number Placeholder 3"/>
          <p:cNvSpPr>
            <a:spLocks noGrp="1"/>
          </p:cNvSpPr>
          <p:nvPr>
            <p:ph type="sldNum" sz="quarter" idx="10"/>
          </p:nvPr>
        </p:nvSpPr>
        <p:spPr/>
        <p:txBody>
          <a:bodyPr/>
          <a:lstStyle/>
          <a:p>
            <a:fld id="{52593942-36B1-40C6-9585-35C63E6D548F}" type="slidenum">
              <a:rPr lang="en-US" smtClean="0"/>
              <a:pPr/>
              <a:t>12</a:t>
            </a:fld>
            <a:endParaRPr lang="en-US" dirty="0"/>
          </a:p>
        </p:txBody>
      </p:sp>
    </p:spTree>
    <p:extLst>
      <p:ext uri="{BB962C8B-B14F-4D97-AF65-F5344CB8AC3E}">
        <p14:creationId xmlns:p14="http://schemas.microsoft.com/office/powerpoint/2010/main" val="6730109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V-EMT is supposed</a:t>
            </a:r>
            <a:r>
              <a:rPr lang="en-US" baseline="0" dirty="0"/>
              <a:t> to be MANIACAL.  And…don’t forget…”Where’s my ventilator!!!???”  </a:t>
            </a:r>
            <a:endParaRPr lang="en-US" dirty="0"/>
          </a:p>
        </p:txBody>
      </p:sp>
      <p:sp>
        <p:nvSpPr>
          <p:cNvPr id="4" name="Slide Number Placeholder 3"/>
          <p:cNvSpPr>
            <a:spLocks noGrp="1"/>
          </p:cNvSpPr>
          <p:nvPr>
            <p:ph type="sldNum" sz="quarter" idx="10"/>
          </p:nvPr>
        </p:nvSpPr>
        <p:spPr/>
        <p:txBody>
          <a:bodyPr/>
          <a:lstStyle/>
          <a:p>
            <a:fld id="{52593942-36B1-40C6-9585-35C63E6D548F}" type="slidenum">
              <a:rPr lang="en-US" smtClean="0"/>
              <a:pPr/>
              <a:t>13</a:t>
            </a:fld>
            <a:endParaRPr lang="en-US" dirty="0"/>
          </a:p>
        </p:txBody>
      </p:sp>
    </p:spTree>
    <p:extLst>
      <p:ext uri="{BB962C8B-B14F-4D97-AF65-F5344CB8AC3E}">
        <p14:creationId xmlns:p14="http://schemas.microsoft.com/office/powerpoint/2010/main" val="3267342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Largest project of its kind ever</a:t>
            </a:r>
          </a:p>
        </p:txBody>
      </p:sp>
      <p:sp>
        <p:nvSpPr>
          <p:cNvPr id="4" name="Slide Number Placeholder 3"/>
          <p:cNvSpPr>
            <a:spLocks noGrp="1"/>
          </p:cNvSpPr>
          <p:nvPr>
            <p:ph type="sldNum" sz="quarter" idx="5"/>
          </p:nvPr>
        </p:nvSpPr>
        <p:spPr/>
        <p:txBody>
          <a:bodyPr/>
          <a:lstStyle/>
          <a:p>
            <a:fld id="{9F25A9E7-F0A2-48C0-9CB2-4C3A164A785F}" type="slidenum">
              <a:rPr lang="en-US" smtClean="0"/>
              <a:t>14</a:t>
            </a:fld>
            <a:endParaRPr lang="en-US"/>
          </a:p>
        </p:txBody>
      </p:sp>
    </p:spTree>
    <p:extLst>
      <p:ext uri="{BB962C8B-B14F-4D97-AF65-F5344CB8AC3E}">
        <p14:creationId xmlns:p14="http://schemas.microsoft.com/office/powerpoint/2010/main" val="30473095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1"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9" name="Title 8"/>
          <p:cNvSpPr>
            <a:spLocks noGrp="1"/>
          </p:cNvSpPr>
          <p:nvPr>
            <p:ph type="ctrTitle"/>
          </p:nvPr>
        </p:nvSpPr>
        <p:spPr>
          <a:xfrm>
            <a:off x="914400" y="1752605"/>
            <a:ext cx="10363200" cy="1829761"/>
          </a:xfrm>
        </p:spPr>
        <p:txBody>
          <a:bodyPr vert="horz" anchor="b">
            <a:normAutofit/>
            <a:scene3d>
              <a:camera prst="orthographicFront"/>
              <a:lightRig rig="soft" dir="t"/>
            </a:scene3d>
            <a:sp3d prstMaterial="softEdge">
              <a:bevelT w="25400" h="25400"/>
            </a:sp3d>
          </a:bodyPr>
          <a:lstStyle>
            <a:lvl1pPr algn="l">
              <a:defRPr sz="4800" b="1">
                <a:solidFill>
                  <a:srgbClr val="3333FF"/>
                </a:solidFill>
                <a:effectLst/>
              </a:defRPr>
            </a:lvl1pPr>
            <a:extLst/>
          </a:lstStyle>
          <a:p>
            <a:r>
              <a:rPr kumimoji="0" lang="en-US" dirty="0"/>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l">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dirty="0"/>
              <a:t>Click to edit Master subtitle style</a:t>
            </a:r>
          </a:p>
        </p:txBody>
      </p:sp>
      <p:grpSp>
        <p:nvGrpSpPr>
          <p:cNvPr id="2" name="Group 1"/>
          <p:cNvGrpSpPr/>
          <p:nvPr/>
        </p:nvGrpSpPr>
        <p:grpSpPr>
          <a:xfrm>
            <a:off x="-5019" y="4953001"/>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dirty="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786EC96F-A70A-45B7-B3FB-DAE5B6475B7F}" type="datetimeFigureOut">
              <a:rPr lang="en-US" smtClean="0"/>
              <a:pPr/>
              <a:t>8/6/2021</a:t>
            </a:fld>
            <a:endParaRPr lang="en-US" dirty="0"/>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dirty="0"/>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AAC5C75D-85E1-4293-86FF-2C3A86A5F464}" type="slidenum">
              <a:rPr lang="en-US" smtClean="0"/>
              <a:pPr/>
              <a:t>‹#›</a:t>
            </a:fld>
            <a:endParaRPr lang="en-US" dirty="0"/>
          </a:p>
        </p:txBody>
      </p:sp>
    </p:spTree>
    <p:extLst>
      <p:ext uri="{BB962C8B-B14F-4D97-AF65-F5344CB8AC3E}">
        <p14:creationId xmlns:p14="http://schemas.microsoft.com/office/powerpoint/2010/main" val="3314699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609600" y="1481333"/>
            <a:ext cx="109728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86EC96F-A70A-45B7-B3FB-DAE5B6475B7F}" type="datetimeFigureOut">
              <a:rPr lang="en-US" smtClean="0"/>
              <a:pPr/>
              <a:t>8/6/2021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C5C75D-85E1-4293-86FF-2C3A86A5F464}" type="slidenum">
              <a:rPr lang="en-US" smtClean="0"/>
              <a:pPr/>
              <a:t>‹#›</a:t>
            </a:fld>
            <a:endParaRPr lang="en-US" dirty="0"/>
          </a:p>
        </p:txBody>
      </p:sp>
    </p:spTree>
    <p:extLst>
      <p:ext uri="{BB962C8B-B14F-4D97-AF65-F5344CB8AC3E}">
        <p14:creationId xmlns:p14="http://schemas.microsoft.com/office/powerpoint/2010/main" val="1822309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7" y="274644"/>
            <a:ext cx="2369961"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41"/>
            <a:ext cx="84328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86EC96F-A70A-45B7-B3FB-DAE5B6475B7F}" type="datetimeFigureOut">
              <a:rPr lang="en-US" smtClean="0"/>
              <a:pPr/>
              <a:t>8/6/2021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C5C75D-85E1-4293-86FF-2C3A86A5F464}" type="slidenum">
              <a:rPr lang="en-US" smtClean="0"/>
              <a:pPr/>
              <a:t>‹#›</a:t>
            </a:fld>
            <a:endParaRPr lang="en-US" dirty="0"/>
          </a:p>
        </p:txBody>
      </p:sp>
    </p:spTree>
    <p:extLst>
      <p:ext uri="{BB962C8B-B14F-4D97-AF65-F5344CB8AC3E}">
        <p14:creationId xmlns:p14="http://schemas.microsoft.com/office/powerpoint/2010/main" val="10225295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1"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9" name="Title 8"/>
          <p:cNvSpPr>
            <a:spLocks noGrp="1"/>
          </p:cNvSpPr>
          <p:nvPr>
            <p:ph type="ctrTitle"/>
          </p:nvPr>
        </p:nvSpPr>
        <p:spPr>
          <a:xfrm>
            <a:off x="914400" y="1752605"/>
            <a:ext cx="10363200" cy="1829761"/>
          </a:xfrm>
        </p:spPr>
        <p:txBody>
          <a:bodyPr vert="horz" anchor="b">
            <a:normAutofit/>
            <a:scene3d>
              <a:camera prst="orthographicFront"/>
              <a:lightRig rig="soft" dir="t"/>
            </a:scene3d>
            <a:sp3d prstMaterial="softEdge">
              <a:bevelT w="25400" h="25400"/>
            </a:sp3d>
          </a:bodyPr>
          <a:lstStyle>
            <a:lvl1pPr algn="l">
              <a:defRPr sz="4800" b="1">
                <a:solidFill>
                  <a:srgbClr val="3333FF"/>
                </a:solidFill>
                <a:effectLst/>
              </a:defRPr>
            </a:lvl1pPr>
            <a:extLst/>
          </a:lstStyle>
          <a:p>
            <a:r>
              <a:rPr kumimoji="0" lang="en-US"/>
              <a:t>Click to edit Master title style</a:t>
            </a:r>
            <a:endParaRPr kumimoji="0" lang="en-US" dirty="0"/>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l">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endParaRPr kumimoji="0" lang="en-US" dirty="0"/>
          </a:p>
        </p:txBody>
      </p:sp>
      <p:grpSp>
        <p:nvGrpSpPr>
          <p:cNvPr id="2" name="Group 1"/>
          <p:cNvGrpSpPr/>
          <p:nvPr/>
        </p:nvGrpSpPr>
        <p:grpSpPr>
          <a:xfrm>
            <a:off x="-5019" y="4953001"/>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dirty="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786EC96F-A70A-45B7-B3FB-DAE5B6475B7F}" type="datetimeFigureOut">
              <a:rPr lang="en-US" smtClean="0"/>
              <a:pPr/>
              <a:t>8/6/2021</a:t>
            </a:fld>
            <a:endParaRPr lang="en-US" dirty="0"/>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dirty="0"/>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AAC5C75D-85E1-4293-86FF-2C3A86A5F464}" type="slidenum">
              <a:rPr lang="en-US" smtClean="0"/>
              <a:pPr/>
              <a:t>‹#›</a:t>
            </a:fld>
            <a:endParaRPr lang="en-US" dirty="0"/>
          </a:p>
        </p:txBody>
      </p:sp>
    </p:spTree>
    <p:extLst>
      <p:ext uri="{BB962C8B-B14F-4D97-AF65-F5344CB8AC3E}">
        <p14:creationId xmlns:p14="http://schemas.microsoft.com/office/powerpoint/2010/main" val="20284489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86EC96F-A70A-45B7-B3FB-DAE5B6475B7F}" type="datetimeFigureOut">
              <a:rPr lang="en-US" smtClean="0"/>
              <a:pPr/>
              <a:t>8/6/2021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C5C75D-85E1-4293-86FF-2C3A86A5F464}" type="slidenum">
              <a:rPr lang="en-US" smtClean="0"/>
              <a:pPr/>
              <a:t>‹#›</a:t>
            </a:fld>
            <a:endParaRPr lang="en-US" dirty="0"/>
          </a:p>
        </p:txBody>
      </p:sp>
      <p:sp>
        <p:nvSpPr>
          <p:cNvPr id="7" name="Title 6"/>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40987588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786EC96F-A70A-45B7-B3FB-DAE5B6475B7F}" type="datetimeFigureOut">
              <a:rPr lang="en-US" smtClean="0"/>
              <a:pPr/>
              <a:t>8/6/2021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C5C75D-85E1-4293-86FF-2C3A86A5F464}" type="slidenum">
              <a:rPr lang="en-US" smtClean="0"/>
              <a:pPr/>
              <a:t>‹#›</a:t>
            </a:fld>
            <a:endParaRPr lang="en-US" dirty="0"/>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dirty="0"/>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dirty="0"/>
          </a:p>
        </p:txBody>
      </p:sp>
    </p:spTree>
    <p:extLst>
      <p:ext uri="{BB962C8B-B14F-4D97-AF65-F5344CB8AC3E}">
        <p14:creationId xmlns:p14="http://schemas.microsoft.com/office/powerpoint/2010/main" val="3211784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32"/>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481332"/>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786EC96F-A70A-45B7-B3FB-DAE5B6475B7F}" type="datetimeFigureOut">
              <a:rPr lang="en-US" smtClean="0"/>
              <a:pPr/>
              <a:t>8/6/2021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AC5C75D-85E1-4293-86FF-2C3A86A5F464}" type="slidenum">
              <a:rPr lang="en-US" smtClean="0"/>
              <a:pPr/>
              <a:t>‹#›</a:t>
            </a:fld>
            <a:endParaRPr lang="en-US" dirty="0"/>
          </a:p>
        </p:txBody>
      </p:sp>
      <p:sp>
        <p:nvSpPr>
          <p:cNvPr id="8" name="Title 7"/>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211742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4"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74"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4" y="1444296"/>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6" name="Content Placeholder 5"/>
          <p:cNvSpPr>
            <a:spLocks noGrp="1"/>
          </p:cNvSpPr>
          <p:nvPr>
            <p:ph sz="quarter" idx="4"/>
          </p:nvPr>
        </p:nvSpPr>
        <p:spPr>
          <a:xfrm>
            <a:off x="6193373" y="1444296"/>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786EC96F-A70A-45B7-B3FB-DAE5B6475B7F}" type="datetimeFigureOut">
              <a:rPr lang="en-US" smtClean="0"/>
              <a:pPr/>
              <a:t>8/6/2021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AC5C75D-85E1-4293-86FF-2C3A86A5F464}" type="slidenum">
              <a:rPr lang="en-US" smtClean="0"/>
              <a:pPr/>
              <a:t>‹#›</a:t>
            </a:fld>
            <a:endParaRPr lang="en-US" dirty="0"/>
          </a:p>
        </p:txBody>
      </p:sp>
    </p:spTree>
    <p:extLst>
      <p:ext uri="{BB962C8B-B14F-4D97-AF65-F5344CB8AC3E}">
        <p14:creationId xmlns:p14="http://schemas.microsoft.com/office/powerpoint/2010/main" val="3756187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86EC96F-A70A-45B7-B3FB-DAE5B6475B7F}" type="datetimeFigureOut">
              <a:rPr lang="en-US" smtClean="0"/>
              <a:pPr/>
              <a:t>8/6/2021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AC5C75D-85E1-4293-86FF-2C3A86A5F464}" type="slidenum">
              <a:rPr lang="en-US" smtClean="0"/>
              <a:pPr/>
              <a:t>‹#›</a:t>
            </a:fld>
            <a:endParaRPr lang="en-US" dirty="0"/>
          </a:p>
        </p:txBody>
      </p:sp>
      <p:sp>
        <p:nvSpPr>
          <p:cNvPr id="6" name="Title 5"/>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38174084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6EC96F-A70A-45B7-B3FB-DAE5B6475B7F}" type="datetimeFigureOut">
              <a:rPr lang="en-US" smtClean="0"/>
              <a:pPr/>
              <a:t>8/6/2021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AC5C75D-85E1-4293-86FF-2C3A86A5F464}" type="slidenum">
              <a:rPr lang="en-US" smtClean="0"/>
              <a:pPr/>
              <a:t>‹#›</a:t>
            </a:fld>
            <a:endParaRPr lang="en-US" dirty="0"/>
          </a:p>
        </p:txBody>
      </p:sp>
    </p:spTree>
    <p:extLst>
      <p:ext uri="{BB962C8B-B14F-4D97-AF65-F5344CB8AC3E}">
        <p14:creationId xmlns:p14="http://schemas.microsoft.com/office/powerpoint/2010/main" val="3430883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p>
            <a:fld id="{786EC96F-A70A-45B7-B3FB-DAE5B6475B7F}" type="datetimeFigureOut">
              <a:rPr lang="en-US" smtClean="0"/>
              <a:pPr/>
              <a:t>8/6/2021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AC5C75D-85E1-4293-86FF-2C3A86A5F464}" type="slidenum">
              <a:rPr lang="en-US" smtClean="0"/>
              <a:pPr/>
              <a:t>‹#›</a:t>
            </a:fld>
            <a:endParaRPr lang="en-US" dirty="0"/>
          </a:p>
        </p:txBody>
      </p:sp>
    </p:spTree>
    <p:extLst>
      <p:ext uri="{BB962C8B-B14F-4D97-AF65-F5344CB8AC3E}">
        <p14:creationId xmlns:p14="http://schemas.microsoft.com/office/powerpoint/2010/main" val="2311726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86EC96F-A70A-45B7-B3FB-DAE5B6475B7F}" type="datetimeFigureOut">
              <a:rPr lang="en-US" smtClean="0"/>
              <a:pPr/>
              <a:t>8/6/2021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C5C75D-85E1-4293-86FF-2C3A86A5F464}" type="slidenum">
              <a:rPr lang="en-US" smtClean="0"/>
              <a:pPr/>
              <a:t>‹#›</a:t>
            </a:fld>
            <a:endParaRPr lang="en-US" dirty="0"/>
          </a:p>
        </p:txBody>
      </p:sp>
      <p:sp>
        <p:nvSpPr>
          <p:cNvPr id="7" name="Title 6"/>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6978906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4"/>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786EC96F-A70A-45B7-B3FB-DAE5B6475B7F}" type="datetimeFigureOut">
              <a:rPr lang="en-US" smtClean="0"/>
              <a:pPr/>
              <a:t>8/6/2021</a:t>
            </a:fld>
            <a:endParaRPr lang="en-US" dirty="0"/>
          </a:p>
        </p:txBody>
      </p:sp>
      <p:sp>
        <p:nvSpPr>
          <p:cNvPr id="6" name="Footer Placeholder 5"/>
          <p:cNvSpPr>
            <a:spLocks noGrp="1"/>
          </p:cNvSpPr>
          <p:nvPr>
            <p:ph type="ftr" sz="quarter" idx="11"/>
          </p:nvPr>
        </p:nvSpPr>
        <p:spPr>
          <a:xfrm>
            <a:off x="5840102" y="6407948"/>
            <a:ext cx="3134241" cy="365125"/>
          </a:xfrm>
        </p:spPr>
        <p:txBody>
          <a:bodyPr/>
          <a:lstStyle>
            <a:lvl1pPr>
              <a:defRPr>
                <a:solidFill>
                  <a:schemeClr val="tx1"/>
                </a:solidFill>
              </a:defRPr>
            </a:lvl1pPr>
            <a:extLst/>
          </a:lstStyle>
          <a:p>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AAC5C75D-85E1-4293-86FF-2C3A86A5F464}" type="slidenum">
              <a:rPr lang="en-US" smtClean="0"/>
              <a:pPr/>
              <a:t>‹#›</a:t>
            </a:fld>
            <a:endParaRPr lang="en-US" dirty="0"/>
          </a:p>
        </p:txBody>
      </p:sp>
      <p:sp>
        <p:nvSpPr>
          <p:cNvPr id="2" name="Title 1"/>
          <p:cNvSpPr>
            <a:spLocks noGrp="1"/>
          </p:cNvSpPr>
          <p:nvPr>
            <p:ph type="title"/>
          </p:nvPr>
        </p:nvSpPr>
        <p:spPr>
          <a:xfrm>
            <a:off x="304800" y="4865124"/>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665697" y="5944938"/>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0" name="Right Triangle 9"/>
          <p:cNvSpPr>
            <a:spLocks/>
          </p:cNvSpPr>
          <p:nvPr/>
        </p:nvSpPr>
        <p:spPr bwMode="auto">
          <a:xfrm>
            <a:off x="-8057" y="5791254"/>
            <a:ext cx="4536420"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dirty="0"/>
          </a:p>
        </p:txBody>
      </p:sp>
      <p:cxnSp>
        <p:nvCxnSpPr>
          <p:cNvPr id="11" name="Straight Connector 10"/>
          <p:cNvCxnSpPr/>
          <p:nvPr/>
        </p:nvCxnSpPr>
        <p:spPr>
          <a:xfrm>
            <a:off x="-12314" y="5787741"/>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dirty="0"/>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dirty="0"/>
          </a:p>
        </p:txBody>
      </p:sp>
    </p:spTree>
    <p:extLst>
      <p:ext uri="{BB962C8B-B14F-4D97-AF65-F5344CB8AC3E}">
        <p14:creationId xmlns:p14="http://schemas.microsoft.com/office/powerpoint/2010/main" val="17711698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609600" y="1481333"/>
            <a:ext cx="109728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86EC96F-A70A-45B7-B3FB-DAE5B6475B7F}" type="datetimeFigureOut">
              <a:rPr lang="en-US" smtClean="0"/>
              <a:pPr/>
              <a:t>8/6/2021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C5C75D-85E1-4293-86FF-2C3A86A5F464}" type="slidenum">
              <a:rPr lang="en-US" smtClean="0"/>
              <a:pPr/>
              <a:t>‹#›</a:t>
            </a:fld>
            <a:endParaRPr lang="en-US" dirty="0"/>
          </a:p>
        </p:txBody>
      </p:sp>
    </p:spTree>
    <p:extLst>
      <p:ext uri="{BB962C8B-B14F-4D97-AF65-F5344CB8AC3E}">
        <p14:creationId xmlns:p14="http://schemas.microsoft.com/office/powerpoint/2010/main" val="25940950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7" y="274644"/>
            <a:ext cx="2369961"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41"/>
            <a:ext cx="84328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86EC96F-A70A-45B7-B3FB-DAE5B6475B7F}" type="datetimeFigureOut">
              <a:rPr lang="en-US" smtClean="0"/>
              <a:pPr/>
              <a:t>8/6/2021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C5C75D-85E1-4293-86FF-2C3A86A5F464}" type="slidenum">
              <a:rPr lang="en-US" smtClean="0"/>
              <a:pPr/>
              <a:t>‹#›</a:t>
            </a:fld>
            <a:endParaRPr lang="en-US" dirty="0"/>
          </a:p>
        </p:txBody>
      </p:sp>
    </p:spTree>
    <p:extLst>
      <p:ext uri="{BB962C8B-B14F-4D97-AF65-F5344CB8AC3E}">
        <p14:creationId xmlns:p14="http://schemas.microsoft.com/office/powerpoint/2010/main" val="34066788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1"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9" name="Title 8"/>
          <p:cNvSpPr>
            <a:spLocks noGrp="1"/>
          </p:cNvSpPr>
          <p:nvPr>
            <p:ph type="ctrTitle"/>
          </p:nvPr>
        </p:nvSpPr>
        <p:spPr>
          <a:xfrm>
            <a:off x="914400" y="1752605"/>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lstStyle>
          <a:p>
            <a:r>
              <a:rPr kumimoji="0" lang="en-US"/>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grpSp>
        <p:nvGrpSpPr>
          <p:cNvPr id="2" name="Group 1"/>
          <p:cNvGrpSpPr/>
          <p:nvPr/>
        </p:nvGrpSpPr>
        <p:grpSpPr>
          <a:xfrm>
            <a:off x="-5019" y="4953001"/>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dirty="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lstStyle>
          <a:p>
            <a:fld id="{786EC96F-A70A-45B7-B3FB-DAE5B6475B7F}" type="datetimeFigureOut">
              <a:rPr lang="en-US" smtClean="0"/>
              <a:pPr/>
              <a:t>8/6/2021</a:t>
            </a:fld>
            <a:endParaRPr lang="en-US" dirty="0"/>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lstStyle>
          <a:p>
            <a:endParaRPr lang="en-US" dirty="0"/>
          </a:p>
        </p:txBody>
      </p:sp>
      <p:sp>
        <p:nvSpPr>
          <p:cNvPr id="27" name="Slide Number Placeholder 26"/>
          <p:cNvSpPr>
            <a:spLocks noGrp="1"/>
          </p:cNvSpPr>
          <p:nvPr>
            <p:ph type="sldNum" sz="quarter" idx="12"/>
          </p:nvPr>
        </p:nvSpPr>
        <p:spPr/>
        <p:txBody>
          <a:bodyPr/>
          <a:lstStyle>
            <a:lvl1pPr>
              <a:defRPr>
                <a:solidFill>
                  <a:srgbClr val="FFFFFF"/>
                </a:solidFill>
              </a:defRPr>
            </a:lvl1pPr>
          </a:lstStyle>
          <a:p>
            <a:fld id="{AAC5C75D-85E1-4293-86FF-2C3A86A5F464}" type="slidenum">
              <a:rPr lang="en-US" smtClean="0"/>
              <a:pPr/>
              <a:t>‹#›</a:t>
            </a:fld>
            <a:endParaRPr lang="en-US" dirty="0"/>
          </a:p>
        </p:txBody>
      </p:sp>
    </p:spTree>
    <p:extLst>
      <p:ext uri="{BB962C8B-B14F-4D97-AF65-F5344CB8AC3E}">
        <p14:creationId xmlns:p14="http://schemas.microsoft.com/office/powerpoint/2010/main" val="16237924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EPIC2">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Clr>
                <a:srgbClr val="3333FF"/>
              </a:buClr>
              <a:defRPr sz="3200">
                <a:solidFill>
                  <a:schemeClr val="tx1"/>
                </a:solidFill>
                <a:latin typeface="Corbel" panose="020B0503020204020204" pitchFamily="34" charset="0"/>
              </a:defRPr>
            </a:lvl1pPr>
            <a:lvl2pPr>
              <a:buClr>
                <a:srgbClr val="3333FF"/>
              </a:buClr>
              <a:defRPr sz="2800">
                <a:latin typeface="Corbel" panose="020B0503020204020204" pitchFamily="34" charset="0"/>
              </a:defRPr>
            </a:lvl2pPr>
            <a:lvl3pPr>
              <a:buClr>
                <a:srgbClr val="3333FF"/>
              </a:buClr>
              <a:defRPr sz="2400">
                <a:latin typeface="Corbel" panose="020B0503020204020204" pitchFamily="34" charset="0"/>
              </a:defRPr>
            </a:lvl3pPr>
            <a:lvl4pPr>
              <a:buClr>
                <a:srgbClr val="3333FF"/>
              </a:buClr>
              <a:defRPr sz="2200">
                <a:latin typeface="Corbel" panose="020B0503020204020204" pitchFamily="34" charset="0"/>
              </a:defRPr>
            </a:lvl4pPr>
            <a:lvl5pPr>
              <a:buClr>
                <a:srgbClr val="3333FF"/>
              </a:buClr>
              <a:defRPr sz="2000">
                <a:latin typeface="Corbel" panose="020B0503020204020204"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4" name="Date Placeholder 3"/>
          <p:cNvSpPr>
            <a:spLocks noGrp="1"/>
          </p:cNvSpPr>
          <p:nvPr>
            <p:ph type="dt" sz="half" idx="10"/>
          </p:nvPr>
        </p:nvSpPr>
        <p:spPr/>
        <p:txBody>
          <a:bodyPr/>
          <a:lstStyle/>
          <a:p>
            <a:fld id="{786EC96F-A70A-45B7-B3FB-DAE5B6475B7F}" type="datetimeFigureOut">
              <a:rPr lang="en-US" smtClean="0"/>
              <a:pPr/>
              <a:t>8/6/2021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C5C75D-85E1-4293-86FF-2C3A86A5F464}" type="slidenum">
              <a:rPr lang="en-US" smtClean="0"/>
              <a:pPr/>
              <a:t>‹#›</a:t>
            </a:fld>
            <a:endParaRPr lang="en-US" dirty="0"/>
          </a:p>
        </p:txBody>
      </p:sp>
      <p:sp>
        <p:nvSpPr>
          <p:cNvPr id="7" name="Title 6"/>
          <p:cNvSpPr>
            <a:spLocks noGrp="1"/>
          </p:cNvSpPr>
          <p:nvPr>
            <p:ph type="title"/>
          </p:nvPr>
        </p:nvSpPr>
        <p:spPr/>
        <p:txBody>
          <a:bodyPr rtlCol="0">
            <a:normAutofit/>
          </a:bodyPr>
          <a:lstStyle>
            <a:lvl1pPr>
              <a:defRPr sz="4000" b="1">
                <a:solidFill>
                  <a:srgbClr val="3333FF"/>
                </a:solidFill>
                <a:latin typeface="Calibri" panose="020F0502020204030204" pitchFamily="34" charset="0"/>
                <a:ea typeface="Verdana" panose="020B0604030504040204" pitchFamily="34" charset="0"/>
                <a:cs typeface="Calibri" panose="020F0502020204030204" pitchFamily="34" charset="0"/>
              </a:defRPr>
            </a:lvl1pPr>
          </a:lstStyle>
          <a:p>
            <a:r>
              <a:rPr kumimoji="0" lang="en-US"/>
              <a:t>Click to edit Master title style</a:t>
            </a:r>
            <a:endParaRPr kumimoji="0" lang="en-US" dirty="0"/>
          </a:p>
        </p:txBody>
      </p:sp>
      <p:pic>
        <p:nvPicPr>
          <p:cNvPr id="9" name="Picture 8">
            <a:extLst>
              <a:ext uri="{FF2B5EF4-FFF2-40B4-BE49-F238E27FC236}">
                <a16:creationId xmlns:a16="http://schemas.microsoft.com/office/drawing/2014/main" id="{8E9C5D50-AED7-4F9F-AEA2-047F58C501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66400" y="6093309"/>
            <a:ext cx="1346200" cy="628012"/>
          </a:xfrm>
          <a:prstGeom prst="rect">
            <a:avLst/>
          </a:prstGeom>
        </p:spPr>
      </p:pic>
      <p:pic>
        <p:nvPicPr>
          <p:cNvPr id="10" name="Picture 9" descr="Logo&#10;&#10;Description automatically generated">
            <a:extLst>
              <a:ext uri="{FF2B5EF4-FFF2-40B4-BE49-F238E27FC236}">
                <a16:creationId xmlns:a16="http://schemas.microsoft.com/office/drawing/2014/main" id="{C799D453-0DEB-4729-9F38-7C0A362FCE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400" y="6076175"/>
            <a:ext cx="841376" cy="635759"/>
          </a:xfrm>
          <a:prstGeom prst="rect">
            <a:avLst/>
          </a:prstGeom>
        </p:spPr>
      </p:pic>
      <p:pic>
        <p:nvPicPr>
          <p:cNvPr id="11" name="Picture 10">
            <a:extLst>
              <a:ext uri="{FF2B5EF4-FFF2-40B4-BE49-F238E27FC236}">
                <a16:creationId xmlns:a16="http://schemas.microsoft.com/office/drawing/2014/main" id="{8C5DAF75-E192-44E4-9A1C-71D66E48EA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66400" y="6093309"/>
            <a:ext cx="1346200" cy="628012"/>
          </a:xfrm>
          <a:prstGeom prst="rect">
            <a:avLst/>
          </a:prstGeom>
        </p:spPr>
      </p:pic>
      <p:pic>
        <p:nvPicPr>
          <p:cNvPr id="12" name="Picture 11" descr="Logo&#10;&#10;Description automatically generated">
            <a:extLst>
              <a:ext uri="{FF2B5EF4-FFF2-40B4-BE49-F238E27FC236}">
                <a16:creationId xmlns:a16="http://schemas.microsoft.com/office/drawing/2014/main" id="{E4D94027-801D-457B-8230-8AC0B74673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400" y="6076175"/>
            <a:ext cx="841376" cy="635759"/>
          </a:xfrm>
          <a:prstGeom prst="rect">
            <a:avLst/>
          </a:prstGeom>
        </p:spPr>
      </p:pic>
    </p:spTree>
    <p:extLst>
      <p:ext uri="{BB962C8B-B14F-4D97-AF65-F5344CB8AC3E}">
        <p14:creationId xmlns:p14="http://schemas.microsoft.com/office/powerpoint/2010/main" val="5710901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lstStyle>
          <a:p>
            <a:r>
              <a:rPr kumimoji="0" lang="en-US"/>
              <a:t>Click to edit Master title style</a:t>
            </a:r>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786EC96F-A70A-45B7-B3FB-DAE5B6475B7F}" type="datetimeFigureOut">
              <a:rPr lang="en-US" smtClean="0"/>
              <a:pPr/>
              <a:t>8/6/2021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C5C75D-85E1-4293-86FF-2C3A86A5F464}" type="slidenum">
              <a:rPr lang="en-US" smtClean="0"/>
              <a:pPr/>
              <a:t>‹#›</a:t>
            </a:fld>
            <a:endParaRPr lang="en-US" dirty="0"/>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dirty="0"/>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dirty="0"/>
          </a:p>
        </p:txBody>
      </p:sp>
    </p:spTree>
    <p:extLst>
      <p:ext uri="{BB962C8B-B14F-4D97-AF65-F5344CB8AC3E}">
        <p14:creationId xmlns:p14="http://schemas.microsoft.com/office/powerpoint/2010/main" val="2758458160"/>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32"/>
            <a:ext cx="5384800" cy="4525963"/>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481332"/>
            <a:ext cx="5384800" cy="4525963"/>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786EC96F-A70A-45B7-B3FB-DAE5B6475B7F}" type="datetimeFigureOut">
              <a:rPr lang="en-US" smtClean="0"/>
              <a:pPr/>
              <a:t>8/6/2021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AC5C75D-85E1-4293-86FF-2C3A86A5F464}" type="slidenum">
              <a:rPr lang="en-US" smtClean="0"/>
              <a:pPr/>
              <a:t>‹#›</a:t>
            </a:fld>
            <a:endParaRPr lang="en-US" dirty="0"/>
          </a:p>
        </p:txBody>
      </p:sp>
      <p:sp>
        <p:nvSpPr>
          <p:cNvPr id="8" name="Title 7"/>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625900202"/>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609604"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74"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4" y="1444296"/>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73" y="1444296"/>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786EC96F-A70A-45B7-B3FB-DAE5B6475B7F}" type="datetimeFigureOut">
              <a:rPr lang="en-US" smtClean="0"/>
              <a:pPr/>
              <a:t>8/6/2021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AC5C75D-85E1-4293-86FF-2C3A86A5F464}" type="slidenum">
              <a:rPr lang="en-US" smtClean="0"/>
              <a:pPr/>
              <a:t>‹#›</a:t>
            </a:fld>
            <a:endParaRPr lang="en-US" dirty="0"/>
          </a:p>
        </p:txBody>
      </p:sp>
    </p:spTree>
    <p:extLst>
      <p:ext uri="{BB962C8B-B14F-4D97-AF65-F5344CB8AC3E}">
        <p14:creationId xmlns:p14="http://schemas.microsoft.com/office/powerpoint/2010/main" val="4204710595"/>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86EC96F-A70A-45B7-B3FB-DAE5B6475B7F}" type="datetimeFigureOut">
              <a:rPr lang="en-US" smtClean="0"/>
              <a:pPr/>
              <a:t>8/6/2021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AC5C75D-85E1-4293-86FF-2C3A86A5F464}" type="slidenum">
              <a:rPr lang="en-US" smtClean="0"/>
              <a:pPr/>
              <a:t>‹#›</a:t>
            </a:fld>
            <a:endParaRPr lang="en-US" dirty="0"/>
          </a:p>
        </p:txBody>
      </p:sp>
      <p:sp>
        <p:nvSpPr>
          <p:cNvPr id="6" name="Title 5"/>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3246382863"/>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6EC96F-A70A-45B7-B3FB-DAE5B6475B7F}" type="datetimeFigureOut">
              <a:rPr lang="en-US" smtClean="0"/>
              <a:pPr/>
              <a:t>8/6/2021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AC5C75D-85E1-4293-86FF-2C3A86A5F464}" type="slidenum">
              <a:rPr lang="en-US" smtClean="0"/>
              <a:pPr/>
              <a:t>‹#›</a:t>
            </a:fld>
            <a:endParaRPr lang="en-US" dirty="0"/>
          </a:p>
        </p:txBody>
      </p:sp>
    </p:spTree>
    <p:extLst>
      <p:ext uri="{BB962C8B-B14F-4D97-AF65-F5344CB8AC3E}">
        <p14:creationId xmlns:p14="http://schemas.microsoft.com/office/powerpoint/2010/main" val="3535244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786EC96F-A70A-45B7-B3FB-DAE5B6475B7F}" type="datetimeFigureOut">
              <a:rPr lang="en-US" smtClean="0"/>
              <a:pPr/>
              <a:t>8/6/2021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C5C75D-85E1-4293-86FF-2C3A86A5F464}" type="slidenum">
              <a:rPr lang="en-US" smtClean="0"/>
              <a:pPr/>
              <a:t>‹#›</a:t>
            </a:fld>
            <a:endParaRPr lang="en-US" dirty="0"/>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dirty="0"/>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dirty="0"/>
          </a:p>
        </p:txBody>
      </p:sp>
    </p:spTree>
    <p:extLst>
      <p:ext uri="{BB962C8B-B14F-4D97-AF65-F5344CB8AC3E}">
        <p14:creationId xmlns:p14="http://schemas.microsoft.com/office/powerpoint/2010/main" val="42323019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lstStyle>
          <a:p>
            <a:r>
              <a:rPr kumimoji="0" lang="en-US"/>
              <a:t>Click to edit Master title style</a:t>
            </a:r>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p>
            <a:fld id="{786EC96F-A70A-45B7-B3FB-DAE5B6475B7F}" type="datetimeFigureOut">
              <a:rPr lang="en-US" smtClean="0"/>
              <a:pPr/>
              <a:t>8/6/2021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AC5C75D-85E1-4293-86FF-2C3A86A5F464}" type="slidenum">
              <a:rPr lang="en-US" smtClean="0"/>
              <a:pPr/>
              <a:t>‹#›</a:t>
            </a:fld>
            <a:endParaRPr lang="en-US" dirty="0"/>
          </a:p>
        </p:txBody>
      </p:sp>
    </p:spTree>
    <p:extLst>
      <p:ext uri="{BB962C8B-B14F-4D97-AF65-F5344CB8AC3E}">
        <p14:creationId xmlns:p14="http://schemas.microsoft.com/office/powerpoint/2010/main" val="1915879350"/>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4"/>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lstStyle>
          <a:p>
            <a:fld id="{786EC96F-A70A-45B7-B3FB-DAE5B6475B7F}" type="datetimeFigureOut">
              <a:rPr lang="en-US" smtClean="0"/>
              <a:pPr/>
              <a:t>8/6/2021</a:t>
            </a:fld>
            <a:endParaRPr lang="en-US" dirty="0"/>
          </a:p>
        </p:txBody>
      </p:sp>
      <p:sp>
        <p:nvSpPr>
          <p:cNvPr id="6" name="Footer Placeholder 5"/>
          <p:cNvSpPr>
            <a:spLocks noGrp="1"/>
          </p:cNvSpPr>
          <p:nvPr>
            <p:ph type="ftr" sz="quarter" idx="11"/>
          </p:nvPr>
        </p:nvSpPr>
        <p:spPr>
          <a:xfrm>
            <a:off x="5840102" y="6407948"/>
            <a:ext cx="3134241" cy="365125"/>
          </a:xfrm>
        </p:spPr>
        <p:txBody>
          <a:bodyPr/>
          <a:lstStyle>
            <a:lvl1pPr>
              <a:defRPr>
                <a:solidFill>
                  <a:schemeClr val="tx1"/>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AAC5C75D-85E1-4293-86FF-2C3A86A5F464}" type="slidenum">
              <a:rPr lang="en-US" smtClean="0"/>
              <a:pPr/>
              <a:t>‹#›</a:t>
            </a:fld>
            <a:endParaRPr lang="en-US" dirty="0"/>
          </a:p>
        </p:txBody>
      </p:sp>
      <p:sp>
        <p:nvSpPr>
          <p:cNvPr id="2" name="Title 1"/>
          <p:cNvSpPr>
            <a:spLocks noGrp="1"/>
          </p:cNvSpPr>
          <p:nvPr>
            <p:ph type="title"/>
          </p:nvPr>
        </p:nvSpPr>
        <p:spPr>
          <a:xfrm>
            <a:off x="304800" y="4865124"/>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lstStyle>
          <a:p>
            <a:r>
              <a:rPr kumimoji="0" lang="en-US"/>
              <a:t>Click to edit Master title style</a:t>
            </a:r>
          </a:p>
        </p:txBody>
      </p:sp>
      <p:sp>
        <p:nvSpPr>
          <p:cNvPr id="8" name="Freeform 7"/>
          <p:cNvSpPr>
            <a:spLocks/>
          </p:cNvSpPr>
          <p:nvPr/>
        </p:nvSpPr>
        <p:spPr bwMode="auto">
          <a:xfrm>
            <a:off x="665697" y="5944938"/>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0" name="Right Triangle 9"/>
          <p:cNvSpPr>
            <a:spLocks/>
          </p:cNvSpPr>
          <p:nvPr/>
        </p:nvSpPr>
        <p:spPr bwMode="auto">
          <a:xfrm>
            <a:off x="-8057" y="5791254"/>
            <a:ext cx="4536420"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dirty="0"/>
          </a:p>
        </p:txBody>
      </p:sp>
      <p:cxnSp>
        <p:nvCxnSpPr>
          <p:cNvPr id="11" name="Straight Connector 10"/>
          <p:cNvCxnSpPr/>
          <p:nvPr/>
        </p:nvCxnSpPr>
        <p:spPr>
          <a:xfrm>
            <a:off x="-12314" y="5787741"/>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dirty="0"/>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dirty="0"/>
          </a:p>
        </p:txBody>
      </p:sp>
    </p:spTree>
    <p:extLst>
      <p:ext uri="{BB962C8B-B14F-4D97-AF65-F5344CB8AC3E}">
        <p14:creationId xmlns:p14="http://schemas.microsoft.com/office/powerpoint/2010/main" val="3681211267"/>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609600" y="1481333"/>
            <a:ext cx="109728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86EC96F-A70A-45B7-B3FB-DAE5B6475B7F}" type="datetimeFigureOut">
              <a:rPr lang="en-US" smtClean="0"/>
              <a:pPr/>
              <a:t>8/6/2021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C5C75D-85E1-4293-86FF-2C3A86A5F464}" type="slidenum">
              <a:rPr lang="en-US" smtClean="0"/>
              <a:pPr/>
              <a:t>‹#›</a:t>
            </a:fld>
            <a:endParaRPr lang="en-US" dirty="0"/>
          </a:p>
        </p:txBody>
      </p:sp>
    </p:spTree>
    <p:extLst>
      <p:ext uri="{BB962C8B-B14F-4D97-AF65-F5344CB8AC3E}">
        <p14:creationId xmlns:p14="http://schemas.microsoft.com/office/powerpoint/2010/main" val="25280685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7" y="274644"/>
            <a:ext cx="2369961"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41"/>
            <a:ext cx="84328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86EC96F-A70A-45B7-B3FB-DAE5B6475B7F}" type="datetimeFigureOut">
              <a:rPr lang="en-US" smtClean="0"/>
              <a:pPr/>
              <a:t>8/6/2021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C5C75D-85E1-4293-86FF-2C3A86A5F464}" type="slidenum">
              <a:rPr lang="en-US" smtClean="0"/>
              <a:pPr/>
              <a:t>‹#›</a:t>
            </a:fld>
            <a:endParaRPr lang="en-US" dirty="0"/>
          </a:p>
        </p:txBody>
      </p:sp>
    </p:spTree>
    <p:extLst>
      <p:ext uri="{BB962C8B-B14F-4D97-AF65-F5344CB8AC3E}">
        <p14:creationId xmlns:p14="http://schemas.microsoft.com/office/powerpoint/2010/main" val="15929801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6EC96F-A70A-45B7-B3FB-DAE5B6475B7F}" type="datetimeFigureOut">
              <a:rPr lang="en-US" smtClean="0"/>
              <a:pPr/>
              <a:t>8/6/2021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C5C75D-85E1-4293-86FF-2C3A86A5F464}" type="slidenum">
              <a:rPr lang="en-US" smtClean="0"/>
              <a:pPr/>
              <a:t>‹#›</a:t>
            </a:fld>
            <a:endParaRPr lang="en-US" dirty="0"/>
          </a:p>
        </p:txBody>
      </p:sp>
    </p:spTree>
    <p:extLst>
      <p:ext uri="{BB962C8B-B14F-4D97-AF65-F5344CB8AC3E}">
        <p14:creationId xmlns:p14="http://schemas.microsoft.com/office/powerpoint/2010/main" val="3187088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32"/>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481332"/>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786EC96F-A70A-45B7-B3FB-DAE5B6475B7F}" type="datetimeFigureOut">
              <a:rPr lang="en-US" smtClean="0"/>
              <a:pPr/>
              <a:t>8/6/2021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AC5C75D-85E1-4293-86FF-2C3A86A5F464}" type="slidenum">
              <a:rPr lang="en-US" smtClean="0"/>
              <a:pPr/>
              <a:t>‹#›</a:t>
            </a:fld>
            <a:endParaRPr lang="en-US" dirty="0"/>
          </a:p>
        </p:txBody>
      </p:sp>
      <p:sp>
        <p:nvSpPr>
          <p:cNvPr id="8" name="Title 7"/>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1020443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4"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74"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4" y="1444296"/>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6" name="Content Placeholder 5"/>
          <p:cNvSpPr>
            <a:spLocks noGrp="1"/>
          </p:cNvSpPr>
          <p:nvPr>
            <p:ph sz="quarter" idx="4"/>
          </p:nvPr>
        </p:nvSpPr>
        <p:spPr>
          <a:xfrm>
            <a:off x="6193373" y="1444296"/>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786EC96F-A70A-45B7-B3FB-DAE5B6475B7F}" type="datetimeFigureOut">
              <a:rPr lang="en-US" smtClean="0"/>
              <a:pPr/>
              <a:t>8/6/2021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AC5C75D-85E1-4293-86FF-2C3A86A5F464}" type="slidenum">
              <a:rPr lang="en-US" smtClean="0"/>
              <a:pPr/>
              <a:t>‹#›</a:t>
            </a:fld>
            <a:endParaRPr lang="en-US" dirty="0"/>
          </a:p>
        </p:txBody>
      </p:sp>
    </p:spTree>
    <p:extLst>
      <p:ext uri="{BB962C8B-B14F-4D97-AF65-F5344CB8AC3E}">
        <p14:creationId xmlns:p14="http://schemas.microsoft.com/office/powerpoint/2010/main" val="2675602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86EC96F-A70A-45B7-B3FB-DAE5B6475B7F}" type="datetimeFigureOut">
              <a:rPr lang="en-US" smtClean="0"/>
              <a:pPr/>
              <a:t>8/6/2021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AC5C75D-85E1-4293-86FF-2C3A86A5F464}" type="slidenum">
              <a:rPr lang="en-US" smtClean="0"/>
              <a:pPr/>
              <a:t>‹#›</a:t>
            </a:fld>
            <a:endParaRPr lang="en-US" dirty="0"/>
          </a:p>
        </p:txBody>
      </p:sp>
      <p:sp>
        <p:nvSpPr>
          <p:cNvPr id="6" name="Title 5"/>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1353797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6EC96F-A70A-45B7-B3FB-DAE5B6475B7F}" type="datetimeFigureOut">
              <a:rPr lang="en-US" smtClean="0"/>
              <a:pPr/>
              <a:t>8/6/2021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AC5C75D-85E1-4293-86FF-2C3A86A5F464}" type="slidenum">
              <a:rPr lang="en-US" smtClean="0"/>
              <a:pPr/>
              <a:t>‹#›</a:t>
            </a:fld>
            <a:endParaRPr lang="en-US" dirty="0"/>
          </a:p>
        </p:txBody>
      </p:sp>
    </p:spTree>
    <p:extLst>
      <p:ext uri="{BB962C8B-B14F-4D97-AF65-F5344CB8AC3E}">
        <p14:creationId xmlns:p14="http://schemas.microsoft.com/office/powerpoint/2010/main" val="2626306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p>
            <a:fld id="{786EC96F-A70A-45B7-B3FB-DAE5B6475B7F}" type="datetimeFigureOut">
              <a:rPr lang="en-US" smtClean="0"/>
              <a:pPr/>
              <a:t>8/6/2021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AC5C75D-85E1-4293-86FF-2C3A86A5F464}" type="slidenum">
              <a:rPr lang="en-US" smtClean="0"/>
              <a:pPr/>
              <a:t>‹#›</a:t>
            </a:fld>
            <a:endParaRPr lang="en-US" dirty="0"/>
          </a:p>
        </p:txBody>
      </p:sp>
    </p:spTree>
    <p:extLst>
      <p:ext uri="{BB962C8B-B14F-4D97-AF65-F5344CB8AC3E}">
        <p14:creationId xmlns:p14="http://schemas.microsoft.com/office/powerpoint/2010/main" val="3179543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4"/>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786EC96F-A70A-45B7-B3FB-DAE5B6475B7F}" type="datetimeFigureOut">
              <a:rPr lang="en-US" smtClean="0"/>
              <a:pPr/>
              <a:t>8/6/2021</a:t>
            </a:fld>
            <a:endParaRPr lang="en-US" dirty="0"/>
          </a:p>
        </p:txBody>
      </p:sp>
      <p:sp>
        <p:nvSpPr>
          <p:cNvPr id="6" name="Footer Placeholder 5"/>
          <p:cNvSpPr>
            <a:spLocks noGrp="1"/>
          </p:cNvSpPr>
          <p:nvPr>
            <p:ph type="ftr" sz="quarter" idx="11"/>
          </p:nvPr>
        </p:nvSpPr>
        <p:spPr>
          <a:xfrm>
            <a:off x="5840102" y="6407948"/>
            <a:ext cx="3134241" cy="365125"/>
          </a:xfrm>
        </p:spPr>
        <p:txBody>
          <a:bodyPr/>
          <a:lstStyle>
            <a:lvl1pPr>
              <a:defRPr>
                <a:solidFill>
                  <a:schemeClr val="tx1"/>
                </a:solidFill>
              </a:defRPr>
            </a:lvl1pPr>
            <a:extLst/>
          </a:lstStyle>
          <a:p>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AAC5C75D-85E1-4293-86FF-2C3A86A5F464}" type="slidenum">
              <a:rPr lang="en-US" smtClean="0"/>
              <a:pPr/>
              <a:t>‹#›</a:t>
            </a:fld>
            <a:endParaRPr lang="en-US" dirty="0"/>
          </a:p>
        </p:txBody>
      </p:sp>
      <p:sp>
        <p:nvSpPr>
          <p:cNvPr id="2" name="Title 1"/>
          <p:cNvSpPr>
            <a:spLocks noGrp="1"/>
          </p:cNvSpPr>
          <p:nvPr>
            <p:ph type="title"/>
          </p:nvPr>
        </p:nvSpPr>
        <p:spPr>
          <a:xfrm>
            <a:off x="304800" y="4865124"/>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665697" y="5944938"/>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0" name="Right Triangle 9"/>
          <p:cNvSpPr>
            <a:spLocks/>
          </p:cNvSpPr>
          <p:nvPr/>
        </p:nvSpPr>
        <p:spPr bwMode="auto">
          <a:xfrm>
            <a:off x="-8057" y="5791254"/>
            <a:ext cx="4536420"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dirty="0"/>
          </a:p>
        </p:txBody>
      </p:sp>
      <p:cxnSp>
        <p:nvCxnSpPr>
          <p:cNvPr id="11" name="Straight Connector 10"/>
          <p:cNvCxnSpPr/>
          <p:nvPr/>
        </p:nvCxnSpPr>
        <p:spPr>
          <a:xfrm>
            <a:off x="-12314" y="5787741"/>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dirty="0"/>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dirty="0"/>
          </a:p>
        </p:txBody>
      </p:sp>
    </p:spTree>
    <p:extLst>
      <p:ext uri="{BB962C8B-B14F-4D97-AF65-F5344CB8AC3E}">
        <p14:creationId xmlns:p14="http://schemas.microsoft.com/office/powerpoint/2010/main" val="2518453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image" Target="../media/image3.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2.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8"/>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4" name="Right Triangle 13"/>
          <p:cNvSpPr>
            <a:spLocks/>
          </p:cNvSpPr>
          <p:nvPr/>
        </p:nvSpPr>
        <p:spPr bwMode="auto">
          <a:xfrm>
            <a:off x="-8057" y="5791254"/>
            <a:ext cx="4536420"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dirty="0"/>
          </a:p>
        </p:txBody>
      </p:sp>
      <p:cxnSp>
        <p:nvCxnSpPr>
          <p:cNvPr id="15" name="Straight Connector 14"/>
          <p:cNvCxnSpPr/>
          <p:nvPr/>
        </p:nvCxnSpPr>
        <p:spPr>
          <a:xfrm>
            <a:off x="-12314" y="5787741"/>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dirty="0"/>
              <a:t>Click to edit Master title style</a:t>
            </a:r>
          </a:p>
        </p:txBody>
      </p:sp>
      <p:sp>
        <p:nvSpPr>
          <p:cNvPr id="30" name="Text Placeholder 29"/>
          <p:cNvSpPr>
            <a:spLocks noGrp="1"/>
          </p:cNvSpPr>
          <p:nvPr>
            <p:ph type="body" idx="1"/>
          </p:nvPr>
        </p:nvSpPr>
        <p:spPr>
          <a:xfrm>
            <a:off x="609600" y="1481332"/>
            <a:ext cx="10972800" cy="4525963"/>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786EC96F-A70A-45B7-B3FB-DAE5B6475B7F}" type="datetimeFigureOut">
              <a:rPr lang="en-US" smtClean="0"/>
              <a:pPr/>
              <a:t>8/6/2021</a:t>
            </a:fld>
            <a:endParaRPr lang="en-US" dirty="0"/>
          </a:p>
        </p:txBody>
      </p:sp>
      <p:sp>
        <p:nvSpPr>
          <p:cNvPr id="22" name="Footer Placeholder 21"/>
          <p:cNvSpPr>
            <a:spLocks noGrp="1"/>
          </p:cNvSpPr>
          <p:nvPr>
            <p:ph type="ftr" sz="quarter" idx="3"/>
          </p:nvPr>
        </p:nvSpPr>
        <p:spPr>
          <a:xfrm>
            <a:off x="5840102" y="6407948"/>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p>
        </p:txBody>
      </p:sp>
      <p:sp>
        <p:nvSpPr>
          <p:cNvPr id="18" name="Slide Number Placeholder 17"/>
          <p:cNvSpPr>
            <a:spLocks noGrp="1"/>
          </p:cNvSpPr>
          <p:nvPr>
            <p:ph type="sldNum" sz="quarter" idx="4"/>
          </p:nvPr>
        </p:nvSpPr>
        <p:spPr>
          <a:xfrm>
            <a:off x="11529696" y="6407948"/>
            <a:ext cx="487680" cy="365125"/>
          </a:xfrm>
          <a:prstGeom prst="rect">
            <a:avLst/>
          </a:prstGeom>
        </p:spPr>
        <p:txBody>
          <a:bodyPr vert="horz" anchor="b"/>
          <a:lstStyle>
            <a:lvl1pPr algn="r" eaLnBrk="1" latinLnBrk="0" hangingPunct="1">
              <a:defRPr kumimoji="0" sz="1000" b="0">
                <a:solidFill>
                  <a:schemeClr val="tx1"/>
                </a:solidFill>
              </a:defRPr>
            </a:lvl1pPr>
            <a:extLst/>
          </a:lstStyle>
          <a:p>
            <a:fld id="{AAC5C75D-85E1-4293-86FF-2C3A86A5F464}" type="slidenum">
              <a:rPr lang="en-US" smtClean="0"/>
              <a:pPr/>
              <a:t>‹#›</a:t>
            </a:fld>
            <a:endParaRPr lang="en-US" dirty="0"/>
          </a:p>
        </p:txBody>
      </p:sp>
      <p:pic>
        <p:nvPicPr>
          <p:cNvPr id="11" name="Picture 10" descr="Logo&#10;&#10;Description automatically generated">
            <a:extLst>
              <a:ext uri="{FF2B5EF4-FFF2-40B4-BE49-F238E27FC236}">
                <a16:creationId xmlns:a16="http://schemas.microsoft.com/office/drawing/2014/main" id="{4D1D37A7-A749-42AA-AB44-C34A9873B93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09550" y="6076174"/>
            <a:ext cx="631032" cy="635759"/>
          </a:xfrm>
          <a:prstGeom prst="rect">
            <a:avLst/>
          </a:prstGeom>
        </p:spPr>
      </p:pic>
      <p:pic>
        <p:nvPicPr>
          <p:cNvPr id="16" name="Picture 15" descr="Logo, company name&#10;&#10;Description automatically generated">
            <a:extLst>
              <a:ext uri="{FF2B5EF4-FFF2-40B4-BE49-F238E27FC236}">
                <a16:creationId xmlns:a16="http://schemas.microsoft.com/office/drawing/2014/main" id="{A42899BE-9D73-4ABC-866B-5C3DBA422F1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1223613" y="6076174"/>
            <a:ext cx="717573" cy="682190"/>
          </a:xfrm>
          <a:prstGeom prst="rect">
            <a:avLst/>
          </a:prstGeom>
          <a:ln>
            <a:noFill/>
          </a:ln>
        </p:spPr>
      </p:pic>
    </p:spTree>
    <p:extLst>
      <p:ext uri="{BB962C8B-B14F-4D97-AF65-F5344CB8AC3E}">
        <p14:creationId xmlns:p14="http://schemas.microsoft.com/office/powerpoint/2010/main" val="1795451000"/>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l" rtl="0" eaLnBrk="1" latinLnBrk="0" hangingPunct="1">
        <a:spcBef>
          <a:spcPct val="0"/>
        </a:spcBef>
        <a:buNone/>
        <a:defRPr kumimoji="0" sz="3600" b="1" kern="1200">
          <a:solidFill>
            <a:srgbClr val="3333FF"/>
          </a:solidFill>
          <a:effectLst/>
          <a:latin typeface="Arial" panose="020B0604020202020204" pitchFamily="34" charset="0"/>
          <a:ea typeface="+mj-ea"/>
          <a:cs typeface="Arial" panose="020B0604020202020204" pitchFamily="34" charset="0"/>
        </a:defRPr>
      </a:lvl1pPr>
      <a:extLst/>
    </p:titleStyle>
    <p:bodyStyle>
      <a:lvl1pPr marL="365760" indent="-256032" algn="l" rtl="0" eaLnBrk="1" latinLnBrk="0" hangingPunct="1">
        <a:spcBef>
          <a:spcPts val="400"/>
        </a:spcBef>
        <a:spcAft>
          <a:spcPts val="0"/>
        </a:spcAft>
        <a:buClr>
          <a:srgbClr val="3333FF"/>
        </a:buClr>
        <a:buSzPct val="68000"/>
        <a:buFont typeface="Wingdings 3"/>
        <a:buChar char=""/>
        <a:defRPr kumimoji="0" sz="2700" kern="1200">
          <a:solidFill>
            <a:schemeClr val="tx1"/>
          </a:solidFill>
          <a:latin typeface="Arial" panose="020B0604020202020204" pitchFamily="34" charset="0"/>
          <a:ea typeface="+mn-ea"/>
          <a:cs typeface="Arial" panose="020B0604020202020204" pitchFamily="34" charset="0"/>
        </a:defRPr>
      </a:lvl1pPr>
      <a:lvl2pPr marL="621792" indent="-228600" algn="l" rtl="0" eaLnBrk="1" latinLnBrk="0" hangingPunct="1">
        <a:spcBef>
          <a:spcPts val="324"/>
        </a:spcBef>
        <a:buClr>
          <a:srgbClr val="3333FF"/>
        </a:buClr>
        <a:buFont typeface="Verdana"/>
        <a:buChar char="◦"/>
        <a:defRPr kumimoji="0" sz="2300" kern="1200">
          <a:solidFill>
            <a:schemeClr val="tx1"/>
          </a:solidFill>
          <a:latin typeface="Arial" panose="020B0604020202020204" pitchFamily="34" charset="0"/>
          <a:ea typeface="+mn-ea"/>
          <a:cs typeface="Arial" panose="020B0604020202020204" pitchFamily="34" charset="0"/>
        </a:defRPr>
      </a:lvl2pPr>
      <a:lvl3pPr marL="859536" indent="-228600" algn="l" rtl="0" eaLnBrk="1" latinLnBrk="0" hangingPunct="1">
        <a:spcBef>
          <a:spcPts val="350"/>
        </a:spcBef>
        <a:buClr>
          <a:srgbClr val="3333FF"/>
        </a:buClr>
        <a:buSzPct val="100000"/>
        <a:buFont typeface="Wingdings 2"/>
        <a:buChar char=""/>
        <a:defRPr kumimoji="0" sz="2100" kern="1200">
          <a:solidFill>
            <a:schemeClr val="tx1"/>
          </a:solidFill>
          <a:latin typeface="Arial" panose="020B0604020202020204" pitchFamily="34" charset="0"/>
          <a:ea typeface="+mn-ea"/>
          <a:cs typeface="Arial" panose="020B0604020202020204" pitchFamily="34" charset="0"/>
        </a:defRPr>
      </a:lvl3pPr>
      <a:lvl4pPr marL="1143000" indent="-228600" algn="l" rtl="0" eaLnBrk="1" latinLnBrk="0" hangingPunct="1">
        <a:spcBef>
          <a:spcPts val="350"/>
        </a:spcBef>
        <a:buClr>
          <a:srgbClr val="3333FF"/>
        </a:buClr>
        <a:buFont typeface="Wingdings 2"/>
        <a:buChar char=""/>
        <a:defRPr kumimoji="0" sz="1900" kern="1200">
          <a:solidFill>
            <a:schemeClr val="tx1"/>
          </a:solidFill>
          <a:latin typeface="Arial" panose="020B0604020202020204" pitchFamily="34" charset="0"/>
          <a:ea typeface="+mn-ea"/>
          <a:cs typeface="Arial" panose="020B0604020202020204" pitchFamily="34" charset="0"/>
        </a:defRPr>
      </a:lvl4pPr>
      <a:lvl5pPr marL="1371600" indent="-228600" algn="l" rtl="0" eaLnBrk="1" latinLnBrk="0" hangingPunct="1">
        <a:spcBef>
          <a:spcPts val="350"/>
        </a:spcBef>
        <a:buClr>
          <a:srgbClr val="3333FF"/>
        </a:buClr>
        <a:buFont typeface="Wingdings 2"/>
        <a:buChar char=""/>
        <a:defRPr kumimoji="0" sz="1800" kern="1200">
          <a:solidFill>
            <a:schemeClr val="tx1"/>
          </a:solidFill>
          <a:latin typeface="Arial" panose="020B0604020202020204" pitchFamily="34" charset="0"/>
          <a:ea typeface="+mn-ea"/>
          <a:cs typeface="Arial" panose="020B0604020202020204"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8"/>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4" name="Right Triangle 13"/>
          <p:cNvSpPr>
            <a:spLocks/>
          </p:cNvSpPr>
          <p:nvPr/>
        </p:nvSpPr>
        <p:spPr bwMode="auto">
          <a:xfrm>
            <a:off x="-8057" y="5791254"/>
            <a:ext cx="4536420"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dirty="0"/>
          </a:p>
        </p:txBody>
      </p:sp>
      <p:cxnSp>
        <p:nvCxnSpPr>
          <p:cNvPr id="15" name="Straight Connector 14"/>
          <p:cNvCxnSpPr/>
          <p:nvPr/>
        </p:nvCxnSpPr>
        <p:spPr>
          <a:xfrm>
            <a:off x="-12314" y="5787741"/>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endParaRPr kumimoji="0" lang="en-US" dirty="0"/>
          </a:p>
        </p:txBody>
      </p:sp>
      <p:sp>
        <p:nvSpPr>
          <p:cNvPr id="30" name="Text Placeholder 29"/>
          <p:cNvSpPr>
            <a:spLocks noGrp="1"/>
          </p:cNvSpPr>
          <p:nvPr>
            <p:ph type="body" idx="1"/>
          </p:nvPr>
        </p:nvSpPr>
        <p:spPr>
          <a:xfrm>
            <a:off x="609600" y="1481332"/>
            <a:ext cx="10972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786EC96F-A70A-45B7-B3FB-DAE5B6475B7F}" type="datetimeFigureOut">
              <a:rPr lang="en-US" smtClean="0"/>
              <a:pPr/>
              <a:t>8/6/2021</a:t>
            </a:fld>
            <a:endParaRPr lang="en-US" dirty="0"/>
          </a:p>
        </p:txBody>
      </p:sp>
      <p:sp>
        <p:nvSpPr>
          <p:cNvPr id="22" name="Footer Placeholder 21"/>
          <p:cNvSpPr>
            <a:spLocks noGrp="1"/>
          </p:cNvSpPr>
          <p:nvPr>
            <p:ph type="ftr" sz="quarter" idx="3"/>
          </p:nvPr>
        </p:nvSpPr>
        <p:spPr>
          <a:xfrm>
            <a:off x="5840102" y="6407948"/>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p>
        </p:txBody>
      </p:sp>
      <p:sp>
        <p:nvSpPr>
          <p:cNvPr id="18" name="Slide Number Placeholder 17"/>
          <p:cNvSpPr>
            <a:spLocks noGrp="1"/>
          </p:cNvSpPr>
          <p:nvPr>
            <p:ph type="sldNum" sz="quarter" idx="4"/>
          </p:nvPr>
        </p:nvSpPr>
        <p:spPr>
          <a:xfrm>
            <a:off x="11529696" y="6407948"/>
            <a:ext cx="487680" cy="365125"/>
          </a:xfrm>
          <a:prstGeom prst="rect">
            <a:avLst/>
          </a:prstGeom>
        </p:spPr>
        <p:txBody>
          <a:bodyPr vert="horz" anchor="b"/>
          <a:lstStyle>
            <a:lvl1pPr algn="r" eaLnBrk="1" latinLnBrk="0" hangingPunct="1">
              <a:defRPr kumimoji="0" sz="1000" b="0">
                <a:solidFill>
                  <a:schemeClr val="tx1"/>
                </a:solidFill>
              </a:defRPr>
            </a:lvl1pPr>
            <a:extLst/>
          </a:lstStyle>
          <a:p>
            <a:fld id="{AAC5C75D-85E1-4293-86FF-2C3A86A5F464}" type="slidenum">
              <a:rPr lang="en-US" smtClean="0"/>
              <a:pPr/>
              <a:t>‹#›</a:t>
            </a:fld>
            <a:endParaRPr lang="en-US" dirty="0"/>
          </a:p>
        </p:txBody>
      </p:sp>
      <p:pic>
        <p:nvPicPr>
          <p:cNvPr id="11" name="Picture 10" descr="Logo&#10;&#10;Description automatically generated">
            <a:extLst>
              <a:ext uri="{FF2B5EF4-FFF2-40B4-BE49-F238E27FC236}">
                <a16:creationId xmlns:a16="http://schemas.microsoft.com/office/drawing/2014/main" id="{4D1D37A7-A749-42AA-AB44-C34A9873B93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09550" y="6076174"/>
            <a:ext cx="631032" cy="635759"/>
          </a:xfrm>
          <a:prstGeom prst="rect">
            <a:avLst/>
          </a:prstGeom>
        </p:spPr>
      </p:pic>
      <p:pic>
        <p:nvPicPr>
          <p:cNvPr id="16" name="Picture 15" descr="Logo, company name&#10;&#10;Description automatically generated">
            <a:extLst>
              <a:ext uri="{FF2B5EF4-FFF2-40B4-BE49-F238E27FC236}">
                <a16:creationId xmlns:a16="http://schemas.microsoft.com/office/drawing/2014/main" id="{A42899BE-9D73-4ABC-866B-5C3DBA422F1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223613" y="6076174"/>
            <a:ext cx="717573" cy="682190"/>
          </a:xfrm>
          <a:prstGeom prst="rect">
            <a:avLst/>
          </a:prstGeom>
          <a:ln>
            <a:noFill/>
          </a:ln>
        </p:spPr>
      </p:pic>
      <p:sp>
        <p:nvSpPr>
          <p:cNvPr id="17" name="Right Triangle 16">
            <a:extLst>
              <a:ext uri="{FF2B5EF4-FFF2-40B4-BE49-F238E27FC236}">
                <a16:creationId xmlns:a16="http://schemas.microsoft.com/office/drawing/2014/main" id="{FEC0034B-B983-4C2D-8C50-25E65B403EEA}"/>
              </a:ext>
            </a:extLst>
          </p:cNvPr>
          <p:cNvSpPr>
            <a:spLocks/>
          </p:cNvSpPr>
          <p:nvPr userDrawn="1"/>
        </p:nvSpPr>
        <p:spPr bwMode="auto">
          <a:xfrm>
            <a:off x="-8057" y="5791254"/>
            <a:ext cx="4536420"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dirty="0"/>
          </a:p>
        </p:txBody>
      </p:sp>
      <p:pic>
        <p:nvPicPr>
          <p:cNvPr id="19" name="Picture 18" descr="Logo, company name&#10;&#10;Description automatically generated">
            <a:extLst>
              <a:ext uri="{FF2B5EF4-FFF2-40B4-BE49-F238E27FC236}">
                <a16:creationId xmlns:a16="http://schemas.microsoft.com/office/drawing/2014/main" id="{42812D7B-3588-405D-B552-9A8953943ABC}"/>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1254995" y="6070989"/>
            <a:ext cx="738499" cy="702084"/>
          </a:xfrm>
          <a:prstGeom prst="rect">
            <a:avLst/>
          </a:prstGeom>
        </p:spPr>
      </p:pic>
      <p:pic>
        <p:nvPicPr>
          <p:cNvPr id="20" name="Picture 19" descr="Logo&#10;&#10;Description automatically generated">
            <a:extLst>
              <a:ext uri="{FF2B5EF4-FFF2-40B4-BE49-F238E27FC236}">
                <a16:creationId xmlns:a16="http://schemas.microsoft.com/office/drawing/2014/main" id="{BD95248E-0278-46A1-8593-E05B9AF2CE9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2831" y="6070989"/>
            <a:ext cx="631032" cy="635759"/>
          </a:xfrm>
          <a:prstGeom prst="rect">
            <a:avLst/>
          </a:prstGeom>
        </p:spPr>
      </p:pic>
    </p:spTree>
    <p:extLst>
      <p:ext uri="{BB962C8B-B14F-4D97-AF65-F5344CB8AC3E}">
        <p14:creationId xmlns:p14="http://schemas.microsoft.com/office/powerpoint/2010/main" val="3004063364"/>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xStyles>
    <p:titleStyle>
      <a:lvl1pPr algn="l" rtl="0" eaLnBrk="1" latinLnBrk="0" hangingPunct="1">
        <a:spcBef>
          <a:spcPct val="0"/>
        </a:spcBef>
        <a:buNone/>
        <a:defRPr kumimoji="0" sz="3600" b="1" kern="1200">
          <a:solidFill>
            <a:srgbClr val="3333FF"/>
          </a:solidFill>
          <a:effectLst/>
          <a:latin typeface="Arial" panose="020B0604020202020204" pitchFamily="34" charset="0"/>
          <a:ea typeface="+mj-ea"/>
          <a:cs typeface="Arial" panose="020B0604020202020204" pitchFamily="34" charset="0"/>
        </a:defRPr>
      </a:lvl1pPr>
      <a:extLst/>
    </p:titleStyle>
    <p:bodyStyle>
      <a:lvl1pPr marL="365760" indent="-256032" algn="l" rtl="0" eaLnBrk="1" latinLnBrk="0" hangingPunct="1">
        <a:spcBef>
          <a:spcPts val="400"/>
        </a:spcBef>
        <a:spcAft>
          <a:spcPts val="0"/>
        </a:spcAft>
        <a:buClr>
          <a:srgbClr val="3333FF"/>
        </a:buClr>
        <a:buSzPct val="68000"/>
        <a:buFont typeface="Wingdings 3"/>
        <a:buChar char=""/>
        <a:defRPr kumimoji="0" sz="2700" kern="1200">
          <a:solidFill>
            <a:schemeClr val="tx1"/>
          </a:solidFill>
          <a:latin typeface="Arial" panose="020B0604020202020204" pitchFamily="34" charset="0"/>
          <a:ea typeface="+mn-ea"/>
          <a:cs typeface="Arial" panose="020B0604020202020204" pitchFamily="34" charset="0"/>
        </a:defRPr>
      </a:lvl1pPr>
      <a:lvl2pPr marL="621792" indent="-228600" algn="l" rtl="0" eaLnBrk="1" latinLnBrk="0" hangingPunct="1">
        <a:spcBef>
          <a:spcPts val="324"/>
        </a:spcBef>
        <a:buClr>
          <a:srgbClr val="3333FF"/>
        </a:buClr>
        <a:buFont typeface="Verdana"/>
        <a:buChar char="◦"/>
        <a:defRPr kumimoji="0" sz="2300" kern="1200">
          <a:solidFill>
            <a:schemeClr val="tx1"/>
          </a:solidFill>
          <a:latin typeface="Arial" panose="020B0604020202020204" pitchFamily="34" charset="0"/>
          <a:ea typeface="+mn-ea"/>
          <a:cs typeface="Arial" panose="020B0604020202020204" pitchFamily="34" charset="0"/>
        </a:defRPr>
      </a:lvl2pPr>
      <a:lvl3pPr marL="859536" indent="-228600" algn="l" rtl="0" eaLnBrk="1" latinLnBrk="0" hangingPunct="1">
        <a:spcBef>
          <a:spcPts val="350"/>
        </a:spcBef>
        <a:buClr>
          <a:srgbClr val="3333FF"/>
        </a:buClr>
        <a:buSzPct val="100000"/>
        <a:buFont typeface="Wingdings 2"/>
        <a:buChar char=""/>
        <a:defRPr kumimoji="0" sz="2100" kern="1200">
          <a:solidFill>
            <a:schemeClr val="tx1"/>
          </a:solidFill>
          <a:latin typeface="Arial" panose="020B0604020202020204" pitchFamily="34" charset="0"/>
          <a:ea typeface="+mn-ea"/>
          <a:cs typeface="Arial" panose="020B0604020202020204" pitchFamily="34" charset="0"/>
        </a:defRPr>
      </a:lvl3pPr>
      <a:lvl4pPr marL="1143000" indent="-228600" algn="l" rtl="0" eaLnBrk="1" latinLnBrk="0" hangingPunct="1">
        <a:spcBef>
          <a:spcPts val="350"/>
        </a:spcBef>
        <a:buClr>
          <a:srgbClr val="3333FF"/>
        </a:buClr>
        <a:buFont typeface="Wingdings 2"/>
        <a:buChar char=""/>
        <a:defRPr kumimoji="0" sz="1900" kern="1200">
          <a:solidFill>
            <a:schemeClr val="tx1"/>
          </a:solidFill>
          <a:latin typeface="Arial" panose="020B0604020202020204" pitchFamily="34" charset="0"/>
          <a:ea typeface="+mn-ea"/>
          <a:cs typeface="Arial" panose="020B0604020202020204" pitchFamily="34" charset="0"/>
        </a:defRPr>
      </a:lvl4pPr>
      <a:lvl5pPr marL="1371600" indent="-228600" algn="l" rtl="0" eaLnBrk="1" latinLnBrk="0" hangingPunct="1">
        <a:spcBef>
          <a:spcPts val="350"/>
        </a:spcBef>
        <a:buClr>
          <a:srgbClr val="3333FF"/>
        </a:buClr>
        <a:buFont typeface="Wingdings 2"/>
        <a:buChar char=""/>
        <a:defRPr kumimoji="0" sz="1800" kern="1200">
          <a:solidFill>
            <a:schemeClr val="tx1"/>
          </a:solidFill>
          <a:latin typeface="Arial" panose="020B0604020202020204" pitchFamily="34" charset="0"/>
          <a:ea typeface="+mn-ea"/>
          <a:cs typeface="Arial" panose="020B0604020202020204"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8"/>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4" name="Right Triangle 13"/>
          <p:cNvSpPr>
            <a:spLocks/>
          </p:cNvSpPr>
          <p:nvPr/>
        </p:nvSpPr>
        <p:spPr bwMode="auto">
          <a:xfrm>
            <a:off x="-8057" y="5791254"/>
            <a:ext cx="4536420" cy="1080868"/>
          </a:xfrm>
          <a:prstGeom prst="rtTriangle">
            <a:avLst/>
          </a:prstGeom>
          <a:blipFill>
            <a:blip r:embed="rId1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dirty="0"/>
          </a:p>
        </p:txBody>
      </p:sp>
      <p:cxnSp>
        <p:nvCxnSpPr>
          <p:cNvPr id="15" name="Straight Connector 14"/>
          <p:cNvCxnSpPr/>
          <p:nvPr/>
        </p:nvCxnSpPr>
        <p:spPr>
          <a:xfrm>
            <a:off x="-12314" y="5787741"/>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endParaRPr kumimoji="0" lang="en-US" dirty="0"/>
          </a:p>
        </p:txBody>
      </p:sp>
      <p:sp>
        <p:nvSpPr>
          <p:cNvPr id="30" name="Text Placeholder 29"/>
          <p:cNvSpPr>
            <a:spLocks noGrp="1"/>
          </p:cNvSpPr>
          <p:nvPr>
            <p:ph type="body" idx="1"/>
          </p:nvPr>
        </p:nvSpPr>
        <p:spPr>
          <a:xfrm>
            <a:off x="609600" y="1481332"/>
            <a:ext cx="10972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lstStyle>
          <a:p>
            <a:fld id="{786EC96F-A70A-45B7-B3FB-DAE5B6475B7F}" type="datetimeFigureOut">
              <a:rPr lang="en-US" smtClean="0"/>
              <a:pPr/>
              <a:t>8/6/2021</a:t>
            </a:fld>
            <a:endParaRPr lang="en-US" dirty="0"/>
          </a:p>
        </p:txBody>
      </p:sp>
      <p:sp>
        <p:nvSpPr>
          <p:cNvPr id="22" name="Footer Placeholder 21"/>
          <p:cNvSpPr>
            <a:spLocks noGrp="1"/>
          </p:cNvSpPr>
          <p:nvPr>
            <p:ph type="ftr" sz="quarter" idx="3"/>
          </p:nvPr>
        </p:nvSpPr>
        <p:spPr>
          <a:xfrm>
            <a:off x="5840102" y="6407948"/>
            <a:ext cx="3134241" cy="365125"/>
          </a:xfrm>
          <a:prstGeom prst="rect">
            <a:avLst/>
          </a:prstGeom>
        </p:spPr>
        <p:txBody>
          <a:bodyPr vert="horz" anchor="b"/>
          <a:lstStyle>
            <a:lvl1pPr algn="r" eaLnBrk="1" latinLnBrk="0" hangingPunct="1">
              <a:defRPr kumimoji="0" sz="1000">
                <a:solidFill>
                  <a:schemeClr val="tx1"/>
                </a:solidFill>
              </a:defRPr>
            </a:lvl1pPr>
          </a:lstStyle>
          <a:p>
            <a:endParaRPr lang="en-US" dirty="0"/>
          </a:p>
        </p:txBody>
      </p:sp>
      <p:sp>
        <p:nvSpPr>
          <p:cNvPr id="18" name="Slide Number Placeholder 17"/>
          <p:cNvSpPr>
            <a:spLocks noGrp="1"/>
          </p:cNvSpPr>
          <p:nvPr>
            <p:ph type="sldNum" sz="quarter" idx="4"/>
          </p:nvPr>
        </p:nvSpPr>
        <p:spPr>
          <a:xfrm>
            <a:off x="11529696" y="6407948"/>
            <a:ext cx="487680" cy="365125"/>
          </a:xfrm>
          <a:prstGeom prst="rect">
            <a:avLst/>
          </a:prstGeom>
        </p:spPr>
        <p:txBody>
          <a:bodyPr vert="horz" anchor="b"/>
          <a:lstStyle>
            <a:lvl1pPr algn="r" eaLnBrk="1" latinLnBrk="0" hangingPunct="1">
              <a:defRPr kumimoji="0" sz="1000" b="0">
                <a:solidFill>
                  <a:schemeClr val="tx1"/>
                </a:solidFill>
              </a:defRPr>
            </a:lvl1pPr>
          </a:lstStyle>
          <a:p>
            <a:fld id="{AAC5C75D-85E1-4293-86FF-2C3A86A5F464}" type="slidenum">
              <a:rPr lang="en-US" smtClean="0"/>
              <a:pPr/>
              <a:t>‹#›</a:t>
            </a:fld>
            <a:endParaRPr lang="en-US" dirty="0"/>
          </a:p>
        </p:txBody>
      </p:sp>
      <p:sp>
        <p:nvSpPr>
          <p:cNvPr id="11" name="Right Triangle 10">
            <a:extLst>
              <a:ext uri="{FF2B5EF4-FFF2-40B4-BE49-F238E27FC236}">
                <a16:creationId xmlns:a16="http://schemas.microsoft.com/office/drawing/2014/main" id="{A189EFCC-6330-4076-BCC9-DCE7BB1758EA}"/>
              </a:ext>
            </a:extLst>
          </p:cNvPr>
          <p:cNvSpPr>
            <a:spLocks/>
          </p:cNvSpPr>
          <p:nvPr/>
        </p:nvSpPr>
        <p:spPr bwMode="auto">
          <a:xfrm>
            <a:off x="-8057" y="5791254"/>
            <a:ext cx="4536420" cy="1080868"/>
          </a:xfrm>
          <a:prstGeom prst="rtTriangle">
            <a:avLst/>
          </a:prstGeom>
          <a:blipFill>
            <a:blip r:embed="rId1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dirty="0"/>
          </a:p>
        </p:txBody>
      </p:sp>
      <p:pic>
        <p:nvPicPr>
          <p:cNvPr id="19" name="Picture 18" descr="Logo&#10;&#10;Description automatically generated">
            <a:extLst>
              <a:ext uri="{FF2B5EF4-FFF2-40B4-BE49-F238E27FC236}">
                <a16:creationId xmlns:a16="http://schemas.microsoft.com/office/drawing/2014/main" id="{0B07986F-0D0F-4EFB-8119-7C12D6D9EF5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13096" y="6092990"/>
            <a:ext cx="631032" cy="635759"/>
          </a:xfrm>
          <a:prstGeom prst="rect">
            <a:avLst/>
          </a:prstGeom>
        </p:spPr>
      </p:pic>
      <p:pic>
        <p:nvPicPr>
          <p:cNvPr id="20" name="Picture 19" descr="Logo, company name&#10;&#10;Description automatically generated">
            <a:extLst>
              <a:ext uri="{FF2B5EF4-FFF2-40B4-BE49-F238E27FC236}">
                <a16:creationId xmlns:a16="http://schemas.microsoft.com/office/drawing/2014/main" id="{90AF3BEE-C77D-426E-A7B2-BB7A1E9ED35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146351" y="6040159"/>
            <a:ext cx="746135" cy="709343"/>
          </a:xfrm>
          <a:prstGeom prst="rect">
            <a:avLst/>
          </a:prstGeom>
        </p:spPr>
      </p:pic>
      <p:sp>
        <p:nvSpPr>
          <p:cNvPr id="16" name="Right Triangle 15">
            <a:extLst>
              <a:ext uri="{FF2B5EF4-FFF2-40B4-BE49-F238E27FC236}">
                <a16:creationId xmlns:a16="http://schemas.microsoft.com/office/drawing/2014/main" id="{E93EC146-CC2C-4672-A71C-C2D80E8916AE}"/>
              </a:ext>
            </a:extLst>
          </p:cNvPr>
          <p:cNvSpPr>
            <a:spLocks/>
          </p:cNvSpPr>
          <p:nvPr/>
        </p:nvSpPr>
        <p:spPr bwMode="auto">
          <a:xfrm>
            <a:off x="-8057" y="5791254"/>
            <a:ext cx="4536420" cy="1080868"/>
          </a:xfrm>
          <a:prstGeom prst="rtTriangle">
            <a:avLst/>
          </a:prstGeom>
          <a:blipFill>
            <a:blip r:embed="rId1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dirty="0"/>
          </a:p>
        </p:txBody>
      </p:sp>
      <p:pic>
        <p:nvPicPr>
          <p:cNvPr id="17" name="Picture 16" descr="Logo, company name&#10;&#10;Description automatically generated">
            <a:extLst>
              <a:ext uri="{FF2B5EF4-FFF2-40B4-BE49-F238E27FC236}">
                <a16:creationId xmlns:a16="http://schemas.microsoft.com/office/drawing/2014/main" id="{4ADA0B0A-1008-460A-B266-5984F3DC682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254995" y="6070989"/>
            <a:ext cx="738499" cy="702084"/>
          </a:xfrm>
          <a:prstGeom prst="rect">
            <a:avLst/>
          </a:prstGeom>
        </p:spPr>
      </p:pic>
      <p:pic>
        <p:nvPicPr>
          <p:cNvPr id="21" name="Picture 20" descr="Logo&#10;&#10;Description automatically generated">
            <a:extLst>
              <a:ext uri="{FF2B5EF4-FFF2-40B4-BE49-F238E27FC236}">
                <a16:creationId xmlns:a16="http://schemas.microsoft.com/office/drawing/2014/main" id="{95814611-754E-412B-BA4A-70CC7CD0A07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12831" y="6070989"/>
            <a:ext cx="631032" cy="635759"/>
          </a:xfrm>
          <a:prstGeom prst="rect">
            <a:avLst/>
          </a:prstGeom>
        </p:spPr>
      </p:pic>
    </p:spTree>
    <p:extLst>
      <p:ext uri="{BB962C8B-B14F-4D97-AF65-F5344CB8AC3E}">
        <p14:creationId xmlns:p14="http://schemas.microsoft.com/office/powerpoint/2010/main" val="1886665575"/>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Lst>
  <p:txStyles>
    <p:titleStyle>
      <a:lvl1pPr algn="l" rtl="0" eaLnBrk="1" latinLnBrk="0" hangingPunct="1">
        <a:spcBef>
          <a:spcPct val="0"/>
        </a:spcBef>
        <a:buNone/>
        <a:defRPr kumimoji="0" sz="4100" b="1" kern="1200">
          <a:solidFill>
            <a:srgbClr val="3333FF"/>
          </a:solidFill>
          <a:effectLst/>
          <a:latin typeface="Arial" panose="020B0604020202020204" pitchFamily="34" charset="0"/>
          <a:ea typeface="+mj-ea"/>
          <a:cs typeface="Arial" panose="020B0604020202020204" pitchFamily="34" charset="0"/>
        </a:defRPr>
      </a:lvl1pPr>
    </p:titleStyle>
    <p:bodyStyle>
      <a:lvl1pPr marL="365760" indent="-256032" algn="l" rtl="0" eaLnBrk="1" latinLnBrk="0" hangingPunct="1">
        <a:spcBef>
          <a:spcPts val="400"/>
        </a:spcBef>
        <a:spcAft>
          <a:spcPts val="0"/>
        </a:spcAft>
        <a:buClr>
          <a:srgbClr val="3333FF"/>
        </a:buClr>
        <a:buSzPct val="68000"/>
        <a:buFont typeface="Wingdings 3"/>
        <a:buChar char=""/>
        <a:defRPr kumimoji="0" sz="2700" kern="1200">
          <a:solidFill>
            <a:schemeClr val="tx1"/>
          </a:solidFill>
          <a:latin typeface="Arial" panose="020B0604020202020204" pitchFamily="34" charset="0"/>
          <a:ea typeface="+mn-ea"/>
          <a:cs typeface="Arial" panose="020B0604020202020204" pitchFamily="34" charset="0"/>
        </a:defRPr>
      </a:lvl1pPr>
      <a:lvl2pPr marL="621792" indent="-228600" algn="l" rtl="0" eaLnBrk="1" latinLnBrk="0" hangingPunct="1">
        <a:spcBef>
          <a:spcPts val="324"/>
        </a:spcBef>
        <a:buClr>
          <a:srgbClr val="3333FF"/>
        </a:buClr>
        <a:buFont typeface="Verdana"/>
        <a:buChar char="◦"/>
        <a:defRPr kumimoji="0" sz="2300" kern="1200">
          <a:solidFill>
            <a:schemeClr val="tx1"/>
          </a:solidFill>
          <a:latin typeface="Arial" panose="020B0604020202020204" pitchFamily="34" charset="0"/>
          <a:ea typeface="+mn-ea"/>
          <a:cs typeface="Arial" panose="020B0604020202020204" pitchFamily="34" charset="0"/>
        </a:defRPr>
      </a:lvl2pPr>
      <a:lvl3pPr marL="859536" indent="-228600" algn="l" rtl="0" eaLnBrk="1" latinLnBrk="0" hangingPunct="1">
        <a:spcBef>
          <a:spcPts val="350"/>
        </a:spcBef>
        <a:buClr>
          <a:srgbClr val="3333FF"/>
        </a:buClr>
        <a:buSzPct val="100000"/>
        <a:buFont typeface="Wingdings 2"/>
        <a:buChar char=""/>
        <a:defRPr kumimoji="0" sz="2100" kern="1200">
          <a:solidFill>
            <a:schemeClr val="tx1"/>
          </a:solidFill>
          <a:latin typeface="Arial" panose="020B0604020202020204" pitchFamily="34" charset="0"/>
          <a:ea typeface="+mn-ea"/>
          <a:cs typeface="Arial" panose="020B0604020202020204" pitchFamily="34" charset="0"/>
        </a:defRPr>
      </a:lvl3pPr>
      <a:lvl4pPr marL="1143000" indent="-228600" algn="l" rtl="0" eaLnBrk="1" latinLnBrk="0" hangingPunct="1">
        <a:spcBef>
          <a:spcPts val="350"/>
        </a:spcBef>
        <a:buClr>
          <a:srgbClr val="3333FF"/>
        </a:buClr>
        <a:buFont typeface="Wingdings 2"/>
        <a:buChar char=""/>
        <a:defRPr kumimoji="0" sz="1900" kern="1200">
          <a:solidFill>
            <a:schemeClr val="tx1"/>
          </a:solidFill>
          <a:latin typeface="Arial" panose="020B0604020202020204" pitchFamily="34" charset="0"/>
          <a:ea typeface="+mn-ea"/>
          <a:cs typeface="Arial" panose="020B0604020202020204" pitchFamily="34" charset="0"/>
        </a:defRPr>
      </a:lvl4pPr>
      <a:lvl5pPr marL="1371600" indent="-228600" algn="l" rtl="0" eaLnBrk="1" latinLnBrk="0" hangingPunct="1">
        <a:spcBef>
          <a:spcPts val="350"/>
        </a:spcBef>
        <a:buClr>
          <a:srgbClr val="3333FF"/>
        </a:buClr>
        <a:buFont typeface="Wingdings 2"/>
        <a:buChar char=""/>
        <a:defRPr kumimoji="0" sz="1800" kern="1200">
          <a:solidFill>
            <a:schemeClr val="tx1"/>
          </a:solidFill>
          <a:latin typeface="Arial" panose="020B0604020202020204" pitchFamily="34" charset="0"/>
          <a:ea typeface="+mn-ea"/>
          <a:cs typeface="Arial" panose="020B0604020202020204"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7.jpe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6.emf"/><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image" Target="../media/image19.jpeg"/><Relationship Id="rId7" Type="http://schemas.openxmlformats.org/officeDocument/2006/relationships/diagramData" Target="../diagrams/data2.xml"/><Relationship Id="rId12"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jpeg"/><Relationship Id="rId11" Type="http://schemas.microsoft.com/office/2007/relationships/diagramDrawing" Target="../diagrams/drawing2.xml"/><Relationship Id="rId5" Type="http://schemas.openxmlformats.org/officeDocument/2006/relationships/hyperlink" Target="http://www.bing.com/images/search?q=No+sign&amp;view=detail&amp;id=8A016BDFA4C79D6A4D0D13751BBEC528EBB03C8F&amp;first=0&amp;qpvt=No+sign&amp;FORM=IDFRIR" TargetMode="External"/><Relationship Id="rId10" Type="http://schemas.openxmlformats.org/officeDocument/2006/relationships/diagramColors" Target="../diagrams/colors2.xml"/><Relationship Id="rId4" Type="http://schemas.openxmlformats.org/officeDocument/2006/relationships/image" Target="../media/image8.png"/><Relationship Id="rId9"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hyperlink" Target="http://www.bing.com/images/search?q=No+sign&amp;view=detail&amp;id=8A016BDFA4C79D6A4D0D13751BBEC528EBB03C8F&amp;first=0&amp;qpvt=No+sign&amp;FORM=IDFRIR" TargetMode="Externa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hyperlink" Target="http://www.bing.com/images/search?q=No+sign&amp;view=detail&amp;id=8A016BDFA4C79D6A4D0D13751BBEC528EBB03C8F&amp;first=0&amp;qpvt=No+sign&amp;FORM=IDFRIR" TargetMode="Externa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hyperlink" Target="http://www.bing.com/images/search?q=No+sign&amp;view=detail&amp;id=8A016BDFA4C79D6A4D0D13751BBEC528EBB03C8F&amp;first=0&amp;qpvt=No+sign&amp;FORM=IDFRIR" TargetMode="External"/><Relationship Id="rId4" Type="http://schemas.openxmlformats.org/officeDocument/2006/relationships/image" Target="../media/image8.png"/><Relationship Id="rId9" Type="http://schemas.openxmlformats.org/officeDocument/2006/relationships/image" Target="../media/image16.gif"/></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7.jpeg"/></Relationships>
</file>

<file path=ppt/slides/_rels/slide1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7.jpg"/></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9.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xml"/><Relationship Id="rId1" Type="http://schemas.openxmlformats.org/officeDocument/2006/relationships/tags" Target="../tags/tag2.xml"/><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tags" Target="../tags/tag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xml"/><Relationship Id="rId1" Type="http://schemas.openxmlformats.org/officeDocument/2006/relationships/tags" Target="../tags/tag4.xml"/><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xml"/><Relationship Id="rId1" Type="http://schemas.openxmlformats.org/officeDocument/2006/relationships/tags" Target="../tags/tag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5" Type="http://schemas.openxmlformats.org/officeDocument/2006/relationships/image" Target="../media/image7.jpe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3.xml"/><Relationship Id="rId1" Type="http://schemas.openxmlformats.org/officeDocument/2006/relationships/tags" Target="../tags/tag6.xml"/><Relationship Id="rId5" Type="http://schemas.openxmlformats.org/officeDocument/2006/relationships/image" Target="../media/image34.jpeg"/><Relationship Id="rId4" Type="http://schemas.openxmlformats.org/officeDocument/2006/relationships/audio" Target="../media/audio1.wav"/></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3.xml"/><Relationship Id="rId1" Type="http://schemas.openxmlformats.org/officeDocument/2006/relationships/tags" Target="../tags/tag7.xml"/><Relationship Id="rId5" Type="http://schemas.openxmlformats.org/officeDocument/2006/relationships/image" Target="../media/image18.jpeg"/><Relationship Id="rId4" Type="http://schemas.openxmlformats.org/officeDocument/2006/relationships/hyperlink" Target="http://www.bing.com/images/search?q=No+sign&amp;view=detail&amp;id=8A016BDFA4C79D6A4D0D13751BBEC528EBB03C8F&amp;first=0&amp;qpvt=No+sign&amp;FORM=IDFRIR" TargetMode="Externa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3.xml"/><Relationship Id="rId1" Type="http://schemas.openxmlformats.org/officeDocument/2006/relationships/tags" Target="../tags/tag8.xml"/><Relationship Id="rId5" Type="http://schemas.openxmlformats.org/officeDocument/2006/relationships/image" Target="../media/image18.jpeg"/><Relationship Id="rId4" Type="http://schemas.openxmlformats.org/officeDocument/2006/relationships/hyperlink" Target="http://www.bing.com/images/search?q=No+sign&amp;view=detail&amp;id=8A016BDFA4C79D6A4D0D13751BBEC528EBB03C8F&amp;first=0&amp;qpvt=No+sign&amp;FORM=IDFRIR" TargetMode="Externa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youtu.be/ZlvRwdd5msc" TargetMode="External"/><Relationship Id="rId5" Type="http://schemas.openxmlformats.org/officeDocument/2006/relationships/image" Target="../media/image35.png"/><Relationship Id="rId4" Type="http://schemas.openxmlformats.org/officeDocument/2006/relationships/notesSlide" Target="../notesSlides/notesSlide29.xml"/></Relationships>
</file>

<file path=ppt/slides/_rels/slide39.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8.jpe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hyperlink" Target="http://www.bing.com/images/search?q=No+sign&amp;view=detail&amp;id=8A016BDFA4C79D6A4D0D13751BBEC528EBB03C8F&amp;first=0&amp;qpvt=No+sign&amp;FORM=IDFRIR" TargetMode="External"/><Relationship Id="rId5" Type="http://schemas.openxmlformats.org/officeDocument/2006/relationships/image" Target="../media/image15.jpe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3.xml"/><Relationship Id="rId1" Type="http://schemas.openxmlformats.org/officeDocument/2006/relationships/tags" Target="../tags/tag9.xml"/><Relationship Id="rId5" Type="http://schemas.openxmlformats.org/officeDocument/2006/relationships/image" Target="../media/image18.jpeg"/><Relationship Id="rId4" Type="http://schemas.openxmlformats.org/officeDocument/2006/relationships/hyperlink" Target="http://www.bing.com/images/search?q=No+sign&amp;view=detail&amp;id=8A016BDFA4C79D6A4D0D13751BBEC528EBB03C8F&amp;first=0&amp;qpvt=No+sign&amp;FORM=IDFRIR"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www.bing.com/images/search?q=No+sign&amp;view=detail&amp;id=8A016BDFA4C79D6A4D0D13751BBEC528EBB03C8F&amp;first=0&amp;qpvt=No+sign&amp;FORM=IDFRIR" TargetMode="External"/><Relationship Id="rId1" Type="http://schemas.openxmlformats.org/officeDocument/2006/relationships/slideLayout" Target="../slideLayouts/slideLayout13.xml"/><Relationship Id="rId4" Type="http://schemas.openxmlformats.org/officeDocument/2006/relationships/image" Target="../media/image36.emf"/></Relationships>
</file>

<file path=ppt/slides/_rels/slide42.xml.rels><?xml version="1.0" encoding="UTF-8" standalone="yes"?>
<Relationships xmlns="http://schemas.openxmlformats.org/package/2006/relationships"><Relationship Id="rId3" Type="http://schemas.openxmlformats.org/officeDocument/2006/relationships/hyperlink" Target="http://www.bing.com/images/search?q=No+sign&amp;view=detail&amp;id=8A016BDFA4C79D6A4D0D13751BBEC528EBB03C8F&amp;first=0&amp;qpvt=No+sign&amp;FORM=IDFRIR" TargetMode="External"/><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18.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38.jpeg"/><Relationship Id="rId2" Type="http://schemas.openxmlformats.org/officeDocument/2006/relationships/slideLayout" Target="../slideLayouts/slideLayout13.xml"/><Relationship Id="rId1" Type="http://schemas.openxmlformats.org/officeDocument/2006/relationships/tags" Target="../tags/tag10.xml"/><Relationship Id="rId6" Type="http://schemas.openxmlformats.org/officeDocument/2006/relationships/image" Target="../media/image18.jpeg"/><Relationship Id="rId5" Type="http://schemas.openxmlformats.org/officeDocument/2006/relationships/hyperlink" Target="http://www.bing.com/images/search?q=No+sign&amp;view=detail&amp;id=8A016BDFA4C79D6A4D0D13751BBEC528EBB03C8F&amp;first=0&amp;qpvt=No+sign&amp;FORM=IDFRIR" TargetMode="External"/><Relationship Id="rId4" Type="http://schemas.openxmlformats.org/officeDocument/2006/relationships/image" Target="../media/image37.jpg"/></Relationships>
</file>

<file path=ppt/slides/_rels/slide44.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19.jpeg"/><Relationship Id="rId7" Type="http://schemas.openxmlformats.org/officeDocument/2006/relationships/diagramLayout" Target="../diagrams/layout3.xml"/><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diagramData" Target="../diagrams/data3.xml"/><Relationship Id="rId11" Type="http://schemas.openxmlformats.org/officeDocument/2006/relationships/image" Target="../media/image13.png"/><Relationship Id="rId5" Type="http://schemas.openxmlformats.org/officeDocument/2006/relationships/image" Target="../media/image18.jpeg"/><Relationship Id="rId10" Type="http://schemas.microsoft.com/office/2007/relationships/diagramDrawing" Target="../diagrams/drawing3.xml"/><Relationship Id="rId4" Type="http://schemas.openxmlformats.org/officeDocument/2006/relationships/hyperlink" Target="http://www.bing.com/images/search?q=No+sign&amp;view=detail&amp;id=8A016BDFA4C79D6A4D0D13751BBEC528EBB03C8F&amp;first=0&amp;qpvt=No+sign&amp;FORM=IDFRIR" TargetMode="External"/><Relationship Id="rId9" Type="http://schemas.openxmlformats.org/officeDocument/2006/relationships/diagramColors" Target="../diagrams/colors3.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3.xml"/><Relationship Id="rId1" Type="http://schemas.openxmlformats.org/officeDocument/2006/relationships/tags" Target="../tags/tag11.xml"/><Relationship Id="rId5" Type="http://schemas.openxmlformats.org/officeDocument/2006/relationships/image" Target="../media/image18.jpeg"/><Relationship Id="rId4" Type="http://schemas.openxmlformats.org/officeDocument/2006/relationships/hyperlink" Target="http://www.bing.com/images/search?q=No+sign&amp;view=detail&amp;id=8A016BDFA4C79D6A4D0D13751BBEC528EBB03C8F&amp;first=0&amp;qpvt=No+sign&amp;FORM=IDFRIR" TargetMode="External"/></Relationships>
</file>

<file path=ppt/slides/_rels/slide46.xml.rels><?xml version="1.0" encoding="UTF-8" standalone="yes"?>
<Relationships xmlns="http://schemas.openxmlformats.org/package/2006/relationships"><Relationship Id="rId8" Type="http://schemas.microsoft.com/office/2007/relationships/diagramDrawing" Target="../diagrams/drawing4.xml"/><Relationship Id="rId13" Type="http://schemas.microsoft.com/office/2007/relationships/diagramDrawing" Target="../diagrams/drawing5.xml"/><Relationship Id="rId18" Type="http://schemas.openxmlformats.org/officeDocument/2006/relationships/image" Target="../media/image18.jpeg"/><Relationship Id="rId3" Type="http://schemas.openxmlformats.org/officeDocument/2006/relationships/notesSlide" Target="../notesSlides/notesSlide36.xml"/><Relationship Id="rId7" Type="http://schemas.openxmlformats.org/officeDocument/2006/relationships/diagramColors" Target="../diagrams/colors4.xml"/><Relationship Id="rId12" Type="http://schemas.openxmlformats.org/officeDocument/2006/relationships/diagramColors" Target="../diagrams/colors5.xml"/><Relationship Id="rId17" Type="http://schemas.openxmlformats.org/officeDocument/2006/relationships/hyperlink" Target="http://www.bing.com/images/search?q=No+sign&amp;view=detail&amp;id=8A016BDFA4C79D6A4D0D13751BBEC528EBB03C8F&amp;first=0&amp;qpvt=No+sign&amp;FORM=IDFRIR" TargetMode="External"/><Relationship Id="rId2" Type="http://schemas.openxmlformats.org/officeDocument/2006/relationships/slideLayout" Target="../slideLayouts/slideLayout13.xml"/><Relationship Id="rId16" Type="http://schemas.openxmlformats.org/officeDocument/2006/relationships/image" Target="../media/image41.jpeg"/><Relationship Id="rId1" Type="http://schemas.openxmlformats.org/officeDocument/2006/relationships/tags" Target="../tags/tag12.xml"/><Relationship Id="rId6" Type="http://schemas.openxmlformats.org/officeDocument/2006/relationships/diagramQuickStyle" Target="../diagrams/quickStyle4.xml"/><Relationship Id="rId11" Type="http://schemas.openxmlformats.org/officeDocument/2006/relationships/diagramQuickStyle" Target="../diagrams/quickStyle5.xml"/><Relationship Id="rId5" Type="http://schemas.openxmlformats.org/officeDocument/2006/relationships/diagramLayout" Target="../diagrams/layout4.xml"/><Relationship Id="rId15" Type="http://schemas.openxmlformats.org/officeDocument/2006/relationships/image" Target="../media/image40.jpeg"/><Relationship Id="rId10" Type="http://schemas.openxmlformats.org/officeDocument/2006/relationships/diagramLayout" Target="../diagrams/layout5.xml"/><Relationship Id="rId4" Type="http://schemas.openxmlformats.org/officeDocument/2006/relationships/diagramData" Target="../diagrams/data4.xml"/><Relationship Id="rId9" Type="http://schemas.openxmlformats.org/officeDocument/2006/relationships/diagramData" Target="../diagrams/data5.xml"/><Relationship Id="rId14" Type="http://schemas.openxmlformats.org/officeDocument/2006/relationships/image" Target="../media/image39.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3.xml"/><Relationship Id="rId1" Type="http://schemas.openxmlformats.org/officeDocument/2006/relationships/tags" Target="../tags/tag13.xml"/><Relationship Id="rId5" Type="http://schemas.openxmlformats.org/officeDocument/2006/relationships/image" Target="../media/image18.jpeg"/><Relationship Id="rId4" Type="http://schemas.openxmlformats.org/officeDocument/2006/relationships/hyperlink" Target="http://www.bing.com/images/search?q=No+sign&amp;view=detail&amp;id=8A016BDFA4C79D6A4D0D13751BBEC528EBB03C8F&amp;first=0&amp;qpvt=No+sign&amp;FORM=IDFRIR" TargetMode="Externa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3.xml"/><Relationship Id="rId1" Type="http://schemas.openxmlformats.org/officeDocument/2006/relationships/tags" Target="../tags/tag14.xml"/><Relationship Id="rId5" Type="http://schemas.openxmlformats.org/officeDocument/2006/relationships/image" Target="../media/image18.jpeg"/><Relationship Id="rId4" Type="http://schemas.openxmlformats.org/officeDocument/2006/relationships/hyperlink" Target="http://www.bing.com/images/search?q=No+sign&amp;view=detail&amp;id=8A016BDFA4C79D6A4D0D13751BBEC528EBB03C8F&amp;first=0&amp;qpvt=No+sign&amp;FORM=IDFRIR" TargetMode="Externa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3.xml"/><Relationship Id="rId1" Type="http://schemas.openxmlformats.org/officeDocument/2006/relationships/tags" Target="../tags/tag15.xml"/><Relationship Id="rId5" Type="http://schemas.openxmlformats.org/officeDocument/2006/relationships/image" Target="../media/image18.jpeg"/><Relationship Id="rId4" Type="http://schemas.openxmlformats.org/officeDocument/2006/relationships/hyperlink" Target="http://www.bing.com/images/search?q=No+sign&amp;view=detail&amp;id=8A016BDFA4C79D6A4D0D13751BBEC528EBB03C8F&amp;first=0&amp;qpvt=No+sign&amp;FORM=IDFRIR"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www.bing.com/images/search?q=No+sign&amp;view=detail&amp;id=8A016BDFA4C79D6A4D0D13751BBEC528EBB03C8F&amp;first=0&amp;qpvt=No+sign&amp;FORM=IDFRIR" TargetMode="External"/><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18.jpeg"/></Relationships>
</file>

<file path=ppt/slides/_rels/slide51.xml.rels><?xml version="1.0" encoding="UTF-8" standalone="yes"?>
<Relationships xmlns="http://schemas.openxmlformats.org/package/2006/relationships"><Relationship Id="rId3" Type="http://schemas.openxmlformats.org/officeDocument/2006/relationships/hyperlink" Target="http://www.bing.com/images/search?q=No+sign&amp;view=detail&amp;id=8A016BDFA4C79D6A4D0D13751BBEC528EBB03C8F&amp;first=0&amp;qpvt=No+sign&amp;FORM=IDFRIR" TargetMode="External"/><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18.jpeg"/></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3.xml"/><Relationship Id="rId1" Type="http://schemas.openxmlformats.org/officeDocument/2006/relationships/tags" Target="../tags/tag16.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3.xml"/><Relationship Id="rId1" Type="http://schemas.openxmlformats.org/officeDocument/2006/relationships/tags" Target="../tags/tag17.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3.xml"/><Relationship Id="rId1" Type="http://schemas.openxmlformats.org/officeDocument/2006/relationships/tags" Target="../tags/tag18.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3.xml"/><Relationship Id="rId1" Type="http://schemas.openxmlformats.org/officeDocument/2006/relationships/tags" Target="../tags/tag1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hyperlink" Target="http://www.epic.arizona.edu/" TargetMode="Externa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www.google.co.jp/url?sa=i&amp;rct=j&amp;q=&amp;esrc=s&amp;source=images&amp;cd=&amp;cad=rja&amp;docid=b3Tqk9tshjfZvM&amp;tbnid=Wfv2CH2STt6dvM:&amp;ved=0CAUQjRw&amp;url=http://ems12lead.com/search/STEMI+mimics/&amp;ei=1xrQUoX5PKOiyAH42oCQAw&amp;bvm=bv.59026428,d.aWc&amp;psig=AFQjCNFRhhkM_ctZK8jJ1oGpRaUNuiDzAw&amp;ust=1389456467720403" TargetMode="External"/><Relationship Id="rId7" Type="http://schemas.openxmlformats.org/officeDocument/2006/relationships/image" Target="../media/image12.jpeg"/><Relationship Id="rId12"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6.gif"/><Relationship Id="rId5" Type="http://schemas.openxmlformats.org/officeDocument/2006/relationships/image" Target="../media/image7.jpeg"/><Relationship Id="rId10" Type="http://schemas.openxmlformats.org/officeDocument/2006/relationships/image" Target="../media/image15.jpeg"/><Relationship Id="rId4" Type="http://schemas.openxmlformats.org/officeDocument/2006/relationships/image" Target="../media/image11.jpeg"/><Relationship Id="rId9" Type="http://schemas.openxmlformats.org/officeDocument/2006/relationships/image" Target="../media/image14.png"/></Relationships>
</file>

<file path=ppt/slides/_rels/slide6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2.xml"/><Relationship Id="rId1" Type="http://schemas.openxmlformats.org/officeDocument/2006/relationships/tags" Target="../tags/tag20.xml"/><Relationship Id="rId5" Type="http://schemas.openxmlformats.org/officeDocument/2006/relationships/image" Target="../media/image10.jpeg"/><Relationship Id="rId4" Type="http://schemas.openxmlformats.org/officeDocument/2006/relationships/image" Target="../media/image44.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8.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hyperlink" Target="http://www.bing.com/images/search?q=No+sign&amp;view=detail&amp;id=8A016BDFA4C79D6A4D0D13751BBEC528EBB03C8F&amp;first=0&amp;qpvt=No+sign&amp;FORM=IDFRIR" TargetMode="External"/><Relationship Id="rId5" Type="http://schemas.openxmlformats.org/officeDocument/2006/relationships/image" Target="../media/image15.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8.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hyperlink" Target="http://www.bing.com/images/search?q=No+sign&amp;view=detail&amp;id=8A016BDFA4C79D6A4D0D13751BBEC528EBB03C8F&amp;first=0&amp;qpvt=No+sign&amp;FORM=IDFRIR" TargetMode="External"/><Relationship Id="rId5" Type="http://schemas.openxmlformats.org/officeDocument/2006/relationships/image" Target="../media/image15.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19.jpeg"/><Relationship Id="rId7" Type="http://schemas.openxmlformats.org/officeDocument/2006/relationships/diagramData" Target="../diagrams/data1.xml"/><Relationship Id="rId12"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jpeg"/><Relationship Id="rId11" Type="http://schemas.microsoft.com/office/2007/relationships/diagramDrawing" Target="../diagrams/drawing1.xml"/><Relationship Id="rId5" Type="http://schemas.openxmlformats.org/officeDocument/2006/relationships/hyperlink" Target="http://www.bing.com/images/search?q=No+sign&amp;view=detail&amp;id=8A016BDFA4C79D6A4D0D13751BBEC528EBB03C8F&amp;first=0&amp;qpvt=No+sign&amp;FORM=IDFRIR" TargetMode="External"/><Relationship Id="rId10" Type="http://schemas.openxmlformats.org/officeDocument/2006/relationships/diagramColors" Target="../diagrams/colors1.xml"/><Relationship Id="rId4" Type="http://schemas.openxmlformats.org/officeDocument/2006/relationships/image" Target="../media/image8.png"/><Relationship Id="rId9"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2410" y="8823"/>
            <a:ext cx="10757042" cy="1665865"/>
          </a:xfrm>
        </p:spPr>
        <p:txBody>
          <a:bodyPr>
            <a:normAutofit fontScale="90000"/>
          </a:bodyPr>
          <a:lstStyle/>
          <a:p>
            <a:pPr algn="ctr"/>
            <a:r>
              <a:rPr lang="en-US" sz="4900" dirty="0">
                <a:solidFill>
                  <a:srgbClr val="3333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EPIC 2.0: </a:t>
            </a:r>
            <a:br>
              <a:rPr lang="en-US" sz="4900" dirty="0">
                <a:solidFill>
                  <a:srgbClr val="3333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900" dirty="0">
                <a:solidFill>
                  <a:srgbClr val="3333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Life-Saving EMS Management of TBI</a:t>
            </a:r>
          </a:p>
        </p:txBody>
      </p:sp>
      <p:pic>
        <p:nvPicPr>
          <p:cNvPr id="5" name="Picture 10" descr="UA-horiz pms white.png"/>
          <p:cNvPicPr>
            <a:picLocks noChangeAspect="1"/>
          </p:cNvPicPr>
          <p:nvPr/>
        </p:nvPicPr>
        <p:blipFill>
          <a:blip r:embed="rId4" cstate="print"/>
          <a:srcRect/>
          <a:stretch>
            <a:fillRect/>
          </a:stretch>
        </p:blipFill>
        <p:spPr bwMode="auto">
          <a:xfrm>
            <a:off x="3807337" y="5715000"/>
            <a:ext cx="4567190" cy="975690"/>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8" name="Picture 7" descr="AEMRC_logo_cmyk.eps"/>
          <p:cNvPicPr>
            <a:picLocks noChangeAspect="1"/>
          </p:cNvPicPr>
          <p:nvPr/>
        </p:nvPicPr>
        <p:blipFill>
          <a:blip r:embed="rId5" cstate="print"/>
          <a:stretch>
            <a:fillRect/>
          </a:stretch>
        </p:blipFill>
        <p:spPr>
          <a:xfrm>
            <a:off x="9339125" y="2609232"/>
            <a:ext cx="1602609" cy="1639534"/>
          </a:xfrm>
          <a:prstGeom prst="rect">
            <a:avLst/>
          </a:prstGeom>
          <a:ln>
            <a:noFill/>
          </a:ln>
          <a:effectLst>
            <a:outerShdw blurRad="190500" algn="tl" rotWithShape="0">
              <a:srgbClr val="000000">
                <a:alpha val="70000"/>
              </a:srgbClr>
            </a:outerShdw>
          </a:effectLst>
        </p:spPr>
      </p:pic>
      <p:sp>
        <p:nvSpPr>
          <p:cNvPr id="3" name="TextBox 2"/>
          <p:cNvSpPr txBox="1"/>
          <p:nvPr/>
        </p:nvSpPr>
        <p:spPr>
          <a:xfrm>
            <a:off x="8839200" y="6202846"/>
            <a:ext cx="1524000" cy="646331"/>
          </a:xfrm>
          <a:prstGeom prst="rect">
            <a:avLst/>
          </a:prstGeom>
          <a:noFill/>
        </p:spPr>
        <p:txBody>
          <a:bodyPr wrap="square" rtlCol="0">
            <a:spAutoFit/>
          </a:bodyPr>
          <a:lstStyle/>
          <a:p>
            <a:r>
              <a:rPr lang="en-US" dirty="0"/>
              <a:t>v2.2AZ 6/8/2021</a:t>
            </a:r>
          </a:p>
        </p:txBody>
      </p:sp>
      <p:pic>
        <p:nvPicPr>
          <p:cNvPr id="12" name="Picture 11" descr="Logo, company name&#10;&#10;Description automatically generated">
            <a:extLst>
              <a:ext uri="{FF2B5EF4-FFF2-40B4-BE49-F238E27FC236}">
                <a16:creationId xmlns:a16="http://schemas.microsoft.com/office/drawing/2014/main" id="{2B3E6D20-6FD4-4C54-8BBE-1BF5B7892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16468" y="2671481"/>
            <a:ext cx="1787704" cy="1699553"/>
          </a:xfrm>
          <a:prstGeom prst="rect">
            <a:avLst/>
          </a:prstGeom>
        </p:spPr>
      </p:pic>
      <p:pic>
        <p:nvPicPr>
          <p:cNvPr id="10" name="Picture 1" descr="C:\Users\dspaite\Desktop\Documents\Dan\Work\Research\EPIC-Adults\Media, Articles, Logos, Summaries, Info Sheets, Etc\EPIC Logo\EPIC-TBI_logo.jpg">
            <a:extLst>
              <a:ext uri="{FF2B5EF4-FFF2-40B4-BE49-F238E27FC236}">
                <a16:creationId xmlns:a16="http://schemas.microsoft.com/office/drawing/2014/main" id="{98EAE372-287C-49D4-9CCE-683EAFD78C44}"/>
              </a:ext>
            </a:extLst>
          </p:cNvPr>
          <p:cNvPicPr>
            <a:picLocks noChangeAspect="1" noChangeArrowheads="1"/>
          </p:cNvPicPr>
          <p:nvPr/>
        </p:nvPicPr>
        <p:blipFill>
          <a:blip r:embed="rId7" cstate="print"/>
          <a:srcRect/>
          <a:stretch>
            <a:fillRect/>
          </a:stretch>
        </p:blipFill>
        <p:spPr bwMode="auto">
          <a:xfrm>
            <a:off x="1960827" y="2486965"/>
            <a:ext cx="2118453" cy="1884069"/>
          </a:xfrm>
          <a:prstGeom prst="rect">
            <a:avLst/>
          </a:prstGeom>
          <a:noFill/>
        </p:spPr>
      </p:pic>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37467"/>
            <a:ext cx="10896600" cy="838200"/>
          </a:xfrm>
        </p:spPr>
        <p:txBody>
          <a:bodyPr>
            <a:normAutofit fontScale="90000"/>
          </a:bodyPr>
          <a:lstStyle/>
          <a:p>
            <a:pPr algn="ctr"/>
            <a:r>
              <a:rPr lang="en-US" sz="4400" dirty="0">
                <a:solidFill>
                  <a:srgbClr val="3333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Plan: </a:t>
            </a:r>
            <a:r>
              <a:rPr lang="en-US" sz="4400" i="1" u="sng" dirty="0">
                <a:solidFill>
                  <a:srgbClr val="3333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Stop</a:t>
            </a:r>
            <a:r>
              <a:rPr lang="en-US" sz="4400" dirty="0">
                <a:solidFill>
                  <a:srgbClr val="3333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the 3 H-Bombs</a:t>
            </a:r>
            <a:br>
              <a:rPr lang="en-US" sz="4400" dirty="0">
                <a:solidFill>
                  <a:srgbClr val="3333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400" dirty="0">
                <a:solidFill>
                  <a:srgbClr val="3333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(age &lt;10 years)</a:t>
            </a:r>
          </a:p>
        </p:txBody>
      </p:sp>
      <p:sp>
        <p:nvSpPr>
          <p:cNvPr id="3" name="Content Placeholder 2"/>
          <p:cNvSpPr>
            <a:spLocks noGrp="1"/>
          </p:cNvSpPr>
          <p:nvPr>
            <p:ph idx="1"/>
          </p:nvPr>
        </p:nvSpPr>
        <p:spPr>
          <a:xfrm>
            <a:off x="-76200" y="1477537"/>
            <a:ext cx="8460059" cy="4648200"/>
          </a:xfrm>
        </p:spPr>
        <p:txBody>
          <a:bodyPr>
            <a:normAutofit/>
          </a:bodyPr>
          <a:lstStyle/>
          <a:p>
            <a:r>
              <a:rPr lang="en-US" sz="4000" u="sng" dirty="0">
                <a:latin typeface="Arial" panose="020B0604020202020204" pitchFamily="34" charset="0"/>
                <a:cs typeface="Arial" panose="020B0604020202020204" pitchFamily="34" charset="0"/>
              </a:rPr>
              <a:t>Aggressively </a:t>
            </a:r>
            <a:r>
              <a:rPr lang="en-US" sz="4000" i="1" u="sng" dirty="0">
                <a:latin typeface="Arial" panose="020B0604020202020204" pitchFamily="34" charset="0"/>
                <a:cs typeface="Arial" panose="020B0604020202020204" pitchFamily="34" charset="0"/>
              </a:rPr>
              <a:t>prevent</a:t>
            </a:r>
            <a:r>
              <a:rPr lang="en-US" sz="4000" u="sng" dirty="0">
                <a:latin typeface="Arial" panose="020B0604020202020204" pitchFamily="34" charset="0"/>
                <a:cs typeface="Arial" panose="020B0604020202020204" pitchFamily="34" charset="0"/>
              </a:rPr>
              <a:t> and treat</a:t>
            </a:r>
            <a:r>
              <a:rPr lang="en-US" sz="4000" dirty="0">
                <a:latin typeface="Arial" panose="020B0604020202020204" pitchFamily="34" charset="0"/>
                <a:cs typeface="Arial" panose="020B0604020202020204" pitchFamily="34" charset="0"/>
              </a:rPr>
              <a:t>:</a:t>
            </a:r>
            <a:endParaRPr lang="en-US" sz="4000" b="1" i="1" dirty="0">
              <a:solidFill>
                <a:srgbClr val="FF0000"/>
              </a:solidFill>
              <a:latin typeface="Arial" panose="020B0604020202020204" pitchFamily="34" charset="0"/>
              <a:cs typeface="Arial" panose="020B0604020202020204" pitchFamily="34" charset="0"/>
            </a:endParaRPr>
          </a:p>
          <a:p>
            <a:pPr lvl="1"/>
            <a:r>
              <a:rPr lang="en-US" sz="3600" dirty="0">
                <a:latin typeface="Arial" panose="020B0604020202020204" pitchFamily="34" charset="0"/>
                <a:cs typeface="Arial" panose="020B0604020202020204" pitchFamily="34" charset="0"/>
              </a:rPr>
              <a:t>Threshold:  SBP 70 mmHg + 2 x age</a:t>
            </a:r>
            <a:endParaRPr lang="en-US" sz="4000" dirty="0">
              <a:latin typeface="Arial" panose="020B0604020202020204" pitchFamily="34" charset="0"/>
              <a:cs typeface="Arial" panose="020B0604020202020204" pitchFamily="34" charset="0"/>
            </a:endParaRPr>
          </a:p>
        </p:txBody>
      </p:sp>
      <p:pic>
        <p:nvPicPr>
          <p:cNvPr id="4" name="Picture 6" descr="http://2.bp.blogspot.com/_IKjEMS-kiO0/TQhigC-WEMI/AAAAAAAAAE0/2ozbJCn7B_s/s1600/bomb-Thermonuclear_Explosion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75" t="13094" r="8981" b="15862"/>
          <a:stretch/>
        </p:blipFill>
        <p:spPr bwMode="auto">
          <a:xfrm>
            <a:off x="2455274" y="4457114"/>
            <a:ext cx="3090346" cy="1791286"/>
          </a:xfrm>
          <a:prstGeom prst="roundRect">
            <a:avLst>
              <a:gd name="adj" fmla="val 0"/>
            </a:avLst>
          </a:prstGeom>
          <a:solidFill>
            <a:srgbClr val="FFFFFF">
              <a:shade val="85000"/>
            </a:srgbClr>
          </a:solidFill>
          <a:ln>
            <a:noFill/>
          </a:ln>
          <a:effectLst/>
        </p:spPr>
      </p:pic>
      <p:pic>
        <p:nvPicPr>
          <p:cNvPr id="5" name="Picture 1" descr="C:\Users\dspaite\Desktop\Documents\Dan\Work\UA Logo-Block-Verticle.png"/>
          <p:cNvPicPr>
            <a:picLocks noChangeAspect="1" noChangeArrowheads="1"/>
          </p:cNvPicPr>
          <p:nvPr/>
        </p:nvPicPr>
        <p:blipFill>
          <a:blip r:embed="rId4" cstate="print"/>
          <a:srcRect/>
          <a:stretch>
            <a:fillRect/>
          </a:stretch>
        </p:blipFill>
        <p:spPr bwMode="auto">
          <a:xfrm>
            <a:off x="381000" y="195980"/>
            <a:ext cx="1054737" cy="1088761"/>
          </a:xfrm>
          <a:prstGeom prst="rect">
            <a:avLst/>
          </a:prstGeom>
          <a:noFill/>
        </p:spPr>
      </p:pic>
      <p:pic>
        <p:nvPicPr>
          <p:cNvPr id="9" name="Picture 9" descr="http://ts4.mm.bing.net/images/thumbnail.aspx?q=1531958532987&amp;id=73b85d31151f41d5f5b73a3810f8d6bc&amp;url=http%3a%2f%2fimg407.imageshack.us%2fimg407%2f8254%2f600pxnosignsvgdi7.png">
            <a:hlinkClick r:id="rId5"/>
            <a:extLst>
              <a:ext uri="{FF2B5EF4-FFF2-40B4-BE49-F238E27FC236}">
                <a16:creationId xmlns:a16="http://schemas.microsoft.com/office/drawing/2014/main" id="{B3278D08-CBFF-4317-8007-C3C49ED19EC3}"/>
              </a:ext>
            </a:extLst>
          </p:cNvPr>
          <p:cNvPicPr>
            <a:picLocks noChangeAspect="1" noChangeArrowheads="1"/>
          </p:cNvPicPr>
          <p:nvPr/>
        </p:nvPicPr>
        <p:blipFill>
          <a:blip r:embed="rId6">
            <a:lum bright="78000" contrast="38000"/>
            <a:extLst>
              <a:ext uri="{28A0092B-C50C-407E-A947-70E740481C1C}">
                <a14:useLocalDpi xmlns:a14="http://schemas.microsoft.com/office/drawing/2010/main" val="0"/>
              </a:ext>
            </a:extLst>
          </a:blip>
          <a:srcRect/>
          <a:stretch>
            <a:fillRect/>
          </a:stretch>
        </p:blipFill>
        <p:spPr bwMode="auto">
          <a:xfrm flipH="1">
            <a:off x="8164318" y="914400"/>
            <a:ext cx="1962987" cy="1951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2"/>
          <p:cNvSpPr txBox="1">
            <a:spLocks/>
          </p:cNvSpPr>
          <p:nvPr/>
        </p:nvSpPr>
        <p:spPr>
          <a:xfrm>
            <a:off x="7467600" y="1485900"/>
            <a:ext cx="3505200" cy="911507"/>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a:buNone/>
            </a:pPr>
            <a:r>
              <a:rPr lang="en-US" sz="4000" b="1" dirty="0">
                <a:solidFill>
                  <a:srgbClr val="FF0000"/>
                </a:solidFill>
                <a:latin typeface="Arial" panose="020B0604020202020204" pitchFamily="34" charset="0"/>
                <a:cs typeface="Arial" panose="020B0604020202020204" pitchFamily="34" charset="0"/>
              </a:rPr>
              <a:t>Hypotension</a:t>
            </a:r>
          </a:p>
        </p:txBody>
      </p:sp>
      <p:graphicFrame>
        <p:nvGraphicFramePr>
          <p:cNvPr id="12" name="Content Placeholder 12"/>
          <p:cNvGraphicFramePr>
            <a:graphicFrameLocks/>
          </p:cNvGraphicFramePr>
          <p:nvPr/>
        </p:nvGraphicFramePr>
        <p:xfrm>
          <a:off x="7810500" y="2865997"/>
          <a:ext cx="3619500" cy="367833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3" name="Picture 45"/>
          <p:cNvPicPr>
            <a:picLocks noChangeAspect="1" noChangeArrowheads="1"/>
          </p:cNvPicPr>
          <p:nvPr/>
        </p:nvPicPr>
        <p:blipFill>
          <a:blip r:embed="rId12" cstate="print"/>
          <a:srcRect r="9334" b="51312"/>
          <a:stretch>
            <a:fillRect/>
          </a:stretch>
        </p:blipFill>
        <p:spPr bwMode="auto">
          <a:xfrm rot="21475046">
            <a:off x="923936" y="3101508"/>
            <a:ext cx="5123615" cy="1166499"/>
          </a:xfrm>
          <a:prstGeom prst="rect">
            <a:avLst/>
          </a:prstGeom>
          <a:noFill/>
          <a:ln w="9525">
            <a:noFill/>
            <a:miter lim="800000"/>
            <a:headEnd/>
            <a:tailEnd/>
          </a:ln>
        </p:spPr>
      </p:pic>
    </p:spTree>
    <p:extLst>
      <p:ext uri="{BB962C8B-B14F-4D97-AF65-F5344CB8AC3E}">
        <p14:creationId xmlns:p14="http://schemas.microsoft.com/office/powerpoint/2010/main" val="41594462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37467"/>
            <a:ext cx="10896600" cy="838200"/>
          </a:xfrm>
        </p:spPr>
        <p:txBody>
          <a:bodyPr>
            <a:normAutofit/>
          </a:bodyPr>
          <a:lstStyle/>
          <a:p>
            <a:pPr algn="ctr"/>
            <a:r>
              <a:rPr lang="en-US" sz="4400" dirty="0">
                <a:solidFill>
                  <a:srgbClr val="3333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Plan: </a:t>
            </a:r>
            <a:r>
              <a:rPr lang="en-US" sz="4400" i="1" u="sng" dirty="0">
                <a:solidFill>
                  <a:srgbClr val="3333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Stop</a:t>
            </a:r>
            <a:r>
              <a:rPr lang="en-US" sz="4400" dirty="0">
                <a:solidFill>
                  <a:srgbClr val="3333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the 3 H-Bombs</a:t>
            </a:r>
          </a:p>
        </p:txBody>
      </p:sp>
      <p:sp>
        <p:nvSpPr>
          <p:cNvPr id="3" name="Content Placeholder 2"/>
          <p:cNvSpPr>
            <a:spLocks noGrp="1"/>
          </p:cNvSpPr>
          <p:nvPr>
            <p:ph idx="1"/>
          </p:nvPr>
        </p:nvSpPr>
        <p:spPr>
          <a:xfrm>
            <a:off x="-1859" y="1485900"/>
            <a:ext cx="7736159" cy="4648200"/>
          </a:xfrm>
        </p:spPr>
        <p:txBody>
          <a:bodyPr>
            <a:normAutofit/>
          </a:bodyPr>
          <a:lstStyle/>
          <a:p>
            <a:r>
              <a:rPr lang="en-US" sz="4000" u="sng" dirty="0">
                <a:latin typeface="Arial" panose="020B0604020202020204" pitchFamily="34" charset="0"/>
                <a:cs typeface="Arial" panose="020B0604020202020204" pitchFamily="34" charset="0"/>
              </a:rPr>
              <a:t>Aggressively </a:t>
            </a:r>
            <a:r>
              <a:rPr lang="en-US" sz="4000" i="1" u="sng" dirty="0">
                <a:latin typeface="Arial" panose="020B0604020202020204" pitchFamily="34" charset="0"/>
                <a:cs typeface="Arial" panose="020B0604020202020204" pitchFamily="34" charset="0"/>
              </a:rPr>
              <a:t>prevent</a:t>
            </a:r>
            <a:r>
              <a:rPr lang="en-US" sz="4000" u="sng" dirty="0">
                <a:latin typeface="Arial" panose="020B0604020202020204" pitchFamily="34" charset="0"/>
                <a:cs typeface="Arial" panose="020B0604020202020204" pitchFamily="34" charset="0"/>
              </a:rPr>
              <a:t> and treat</a:t>
            </a:r>
            <a:r>
              <a:rPr lang="en-US" sz="4000" dirty="0">
                <a:latin typeface="Arial" panose="020B0604020202020204" pitchFamily="34" charset="0"/>
                <a:cs typeface="Arial" panose="020B0604020202020204" pitchFamily="34" charset="0"/>
              </a:rPr>
              <a:t>:</a:t>
            </a:r>
            <a:endParaRPr lang="en-US" sz="4000" b="1" i="1" dirty="0">
              <a:solidFill>
                <a:srgbClr val="FF0000"/>
              </a:solidFill>
              <a:latin typeface="Arial" panose="020B0604020202020204" pitchFamily="34" charset="0"/>
              <a:cs typeface="Arial" panose="020B0604020202020204" pitchFamily="34" charset="0"/>
            </a:endParaRPr>
          </a:p>
          <a:p>
            <a:pPr lvl="1"/>
            <a:r>
              <a:rPr lang="en-US" sz="3600" dirty="0">
                <a:latin typeface="Arial" panose="020B0604020202020204" pitchFamily="34" charset="0"/>
                <a:cs typeface="Arial" panose="020B0604020202020204" pitchFamily="34" charset="0"/>
              </a:rPr>
              <a:t>Ventilation rates</a:t>
            </a:r>
          </a:p>
          <a:p>
            <a:pPr lvl="2"/>
            <a:r>
              <a:rPr lang="en-US" sz="3400" dirty="0">
                <a:latin typeface="Arial" panose="020B0604020202020204" pitchFamily="34" charset="0"/>
                <a:cs typeface="Arial" panose="020B0604020202020204" pitchFamily="34" charset="0"/>
              </a:rPr>
              <a:t>Adults (15+):	10 BPM</a:t>
            </a:r>
          </a:p>
          <a:p>
            <a:pPr lvl="2"/>
            <a:r>
              <a:rPr lang="en-US" sz="3400" dirty="0">
                <a:latin typeface="Arial" panose="020B0604020202020204" pitchFamily="34" charset="0"/>
                <a:cs typeface="Arial" panose="020B0604020202020204" pitchFamily="34" charset="0"/>
              </a:rPr>
              <a:t>Kids 2-14:	20 BPM</a:t>
            </a:r>
          </a:p>
          <a:p>
            <a:pPr lvl="2"/>
            <a:r>
              <a:rPr lang="en-US" sz="3400" dirty="0">
                <a:latin typeface="Arial" panose="020B0604020202020204" pitchFamily="34" charset="0"/>
                <a:cs typeface="Arial" panose="020B0604020202020204" pitchFamily="34" charset="0"/>
              </a:rPr>
              <a:t>Infants:		25 BPM</a:t>
            </a:r>
          </a:p>
          <a:p>
            <a:pPr lvl="1"/>
            <a:endParaRPr lang="en-US" sz="1200" dirty="0">
              <a:latin typeface="Arial" panose="020B0604020202020204" pitchFamily="34" charset="0"/>
              <a:cs typeface="Arial" panose="020B0604020202020204" pitchFamily="34" charset="0"/>
            </a:endParaRPr>
          </a:p>
          <a:p>
            <a:endParaRPr lang="en-US" sz="4000" dirty="0">
              <a:latin typeface="Arial" panose="020B0604020202020204" pitchFamily="34" charset="0"/>
              <a:cs typeface="Arial" panose="020B0604020202020204" pitchFamily="34" charset="0"/>
            </a:endParaRPr>
          </a:p>
        </p:txBody>
      </p:sp>
      <p:pic>
        <p:nvPicPr>
          <p:cNvPr id="4" name="Picture 6" descr="http://2.bp.blogspot.com/_IKjEMS-kiO0/TQhigC-WEMI/AAAAAAAAAE0/2ozbJCn7B_s/s1600/bomb-Thermonuclear_Explosion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75" t="13094" r="8981" b="15862"/>
          <a:stretch/>
        </p:blipFill>
        <p:spPr bwMode="auto">
          <a:xfrm>
            <a:off x="9042832" y="5029200"/>
            <a:ext cx="3023605" cy="1752600"/>
          </a:xfrm>
          <a:prstGeom prst="roundRect">
            <a:avLst>
              <a:gd name="adj" fmla="val 8594"/>
            </a:avLst>
          </a:prstGeom>
          <a:solidFill>
            <a:srgbClr val="FFFFFF">
              <a:shade val="85000"/>
            </a:srgbClr>
          </a:solidFill>
          <a:ln>
            <a:noFill/>
          </a:ln>
          <a:effectLst/>
        </p:spPr>
      </p:pic>
      <p:pic>
        <p:nvPicPr>
          <p:cNvPr id="5" name="Picture 1" descr="C:\Users\dspaite\Desktop\Documents\Dan\Work\UA Logo-Block-Verticle.png"/>
          <p:cNvPicPr>
            <a:picLocks noChangeAspect="1" noChangeArrowheads="1"/>
          </p:cNvPicPr>
          <p:nvPr/>
        </p:nvPicPr>
        <p:blipFill>
          <a:blip r:embed="rId4" cstate="print"/>
          <a:srcRect/>
          <a:stretch>
            <a:fillRect/>
          </a:stretch>
        </p:blipFill>
        <p:spPr bwMode="auto">
          <a:xfrm>
            <a:off x="381000" y="195980"/>
            <a:ext cx="1054737" cy="1088761"/>
          </a:xfrm>
          <a:prstGeom prst="rect">
            <a:avLst/>
          </a:prstGeom>
          <a:noFill/>
        </p:spPr>
      </p:pic>
      <p:pic>
        <p:nvPicPr>
          <p:cNvPr id="9" name="Picture 9" descr="http://ts4.mm.bing.net/images/thumbnail.aspx?q=1531958532987&amp;id=73b85d31151f41d5f5b73a3810f8d6bc&amp;url=http%3a%2f%2fimg407.imageshack.us%2fimg407%2f8254%2f600pxnosignsvgdi7.png">
            <a:hlinkClick r:id="rId5"/>
            <a:extLst>
              <a:ext uri="{FF2B5EF4-FFF2-40B4-BE49-F238E27FC236}">
                <a16:creationId xmlns:a16="http://schemas.microsoft.com/office/drawing/2014/main" id="{B3278D08-CBFF-4317-8007-C3C49ED19EC3}"/>
              </a:ext>
            </a:extLst>
          </p:cNvPr>
          <p:cNvPicPr>
            <a:picLocks noChangeAspect="1" noChangeArrowheads="1"/>
          </p:cNvPicPr>
          <p:nvPr/>
        </p:nvPicPr>
        <p:blipFill>
          <a:blip r:embed="rId6">
            <a:lum bright="78000" contrast="38000"/>
            <a:extLst>
              <a:ext uri="{28A0092B-C50C-407E-A947-70E740481C1C}">
                <a14:useLocalDpi xmlns:a14="http://schemas.microsoft.com/office/drawing/2010/main" val="0"/>
              </a:ext>
            </a:extLst>
          </a:blip>
          <a:srcRect/>
          <a:stretch>
            <a:fillRect/>
          </a:stretch>
        </p:blipFill>
        <p:spPr bwMode="auto">
          <a:xfrm flipH="1">
            <a:off x="8164318" y="914400"/>
            <a:ext cx="1962987" cy="1951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2"/>
          <p:cNvSpPr txBox="1">
            <a:spLocks/>
          </p:cNvSpPr>
          <p:nvPr/>
        </p:nvSpPr>
        <p:spPr>
          <a:xfrm>
            <a:off x="7467600" y="1515078"/>
            <a:ext cx="4191000" cy="911507"/>
          </a:xfrm>
          <a:prstGeom prst="rect">
            <a:avLst/>
          </a:prstGeom>
        </p:spPr>
        <p:txBody>
          <a:bodyPr vert="horz">
            <a:normAutofit fontScale="925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a:buNone/>
            </a:pPr>
            <a:r>
              <a:rPr lang="en-US" sz="4000" b="1" dirty="0">
                <a:solidFill>
                  <a:srgbClr val="FF0000"/>
                </a:solidFill>
                <a:latin typeface="Arial" panose="020B0604020202020204" pitchFamily="34" charset="0"/>
                <a:cs typeface="Arial" panose="020B0604020202020204" pitchFamily="34" charset="0"/>
              </a:rPr>
              <a:t>Hyperventilation</a:t>
            </a:r>
          </a:p>
        </p:txBody>
      </p:sp>
      <p:pic>
        <p:nvPicPr>
          <p:cNvPr id="10" name="Picture 2" descr="C:\Users\dspaite\Desktop\Documents\Dan\Work\Research\EPIC-Adults\EPIC Education\EPIC Presentations, Conferences, Etc\UA-EM Grand Rounds 5-2012\SmartBag Photo.jpg"/>
          <p:cNvPicPr>
            <a:picLocks noChangeAspect="1" noChangeArrowheads="1"/>
          </p:cNvPicPr>
          <p:nvPr/>
        </p:nvPicPr>
        <p:blipFill>
          <a:blip r:embed="rId7" cstate="print"/>
          <a:srcRect/>
          <a:stretch>
            <a:fillRect/>
          </a:stretch>
        </p:blipFill>
        <p:spPr bwMode="auto">
          <a:xfrm>
            <a:off x="5616700" y="2719472"/>
            <a:ext cx="4217677" cy="2214987"/>
          </a:xfrm>
          <a:prstGeom prst="rect">
            <a:avLst/>
          </a:prstGeom>
          <a:noFill/>
        </p:spPr>
      </p:pic>
      <p:pic>
        <p:nvPicPr>
          <p:cNvPr id="12" name="Picture 11"/>
          <p:cNvPicPr>
            <a:picLocks noChangeAspect="1" noChangeArrowheads="1"/>
          </p:cNvPicPr>
          <p:nvPr/>
        </p:nvPicPr>
        <p:blipFill>
          <a:blip r:embed="rId8" cstate="print"/>
          <a:srcRect/>
          <a:stretch>
            <a:fillRect/>
          </a:stretch>
        </p:blipFill>
        <p:spPr bwMode="auto">
          <a:xfrm>
            <a:off x="10049386" y="2298218"/>
            <a:ext cx="1878471" cy="271561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8905674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37467"/>
            <a:ext cx="10896600" cy="838200"/>
          </a:xfrm>
        </p:spPr>
        <p:txBody>
          <a:bodyPr>
            <a:normAutofit/>
          </a:bodyPr>
          <a:lstStyle/>
          <a:p>
            <a:pPr algn="ctr"/>
            <a:r>
              <a:rPr lang="en-US" sz="4400" dirty="0">
                <a:solidFill>
                  <a:srgbClr val="3333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Plan: </a:t>
            </a:r>
            <a:r>
              <a:rPr lang="en-US" sz="4400" i="1" u="sng" dirty="0">
                <a:solidFill>
                  <a:srgbClr val="3333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Stop</a:t>
            </a:r>
            <a:r>
              <a:rPr lang="en-US" sz="4400" dirty="0">
                <a:solidFill>
                  <a:srgbClr val="3333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the 3 H-Bombs</a:t>
            </a:r>
          </a:p>
        </p:txBody>
      </p:sp>
      <p:pic>
        <p:nvPicPr>
          <p:cNvPr id="4" name="Picture 6" descr="http://2.bp.blogspot.com/_IKjEMS-kiO0/TQhigC-WEMI/AAAAAAAAAE0/2ozbJCn7B_s/s1600/bomb-Thermonuclear_Explosion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75" t="13094" r="8981" b="15862"/>
          <a:stretch/>
        </p:blipFill>
        <p:spPr bwMode="auto">
          <a:xfrm>
            <a:off x="9042832" y="5029200"/>
            <a:ext cx="3023605" cy="1752600"/>
          </a:xfrm>
          <a:prstGeom prst="roundRect">
            <a:avLst>
              <a:gd name="adj" fmla="val 8594"/>
            </a:avLst>
          </a:prstGeom>
          <a:solidFill>
            <a:srgbClr val="FFFFFF">
              <a:shade val="85000"/>
            </a:srgbClr>
          </a:solidFill>
          <a:ln>
            <a:noFill/>
          </a:ln>
          <a:effectLst/>
        </p:spPr>
      </p:pic>
      <p:pic>
        <p:nvPicPr>
          <p:cNvPr id="5" name="Picture 1" descr="C:\Users\dspaite\Desktop\Documents\Dan\Work\UA Logo-Block-Verticle.png"/>
          <p:cNvPicPr>
            <a:picLocks noChangeAspect="1" noChangeArrowheads="1"/>
          </p:cNvPicPr>
          <p:nvPr/>
        </p:nvPicPr>
        <p:blipFill>
          <a:blip r:embed="rId4" cstate="print"/>
          <a:srcRect/>
          <a:stretch>
            <a:fillRect/>
          </a:stretch>
        </p:blipFill>
        <p:spPr bwMode="auto">
          <a:xfrm>
            <a:off x="381000" y="195980"/>
            <a:ext cx="1054737" cy="1088761"/>
          </a:xfrm>
          <a:prstGeom prst="rect">
            <a:avLst/>
          </a:prstGeom>
          <a:noFill/>
        </p:spPr>
      </p:pic>
      <p:pic>
        <p:nvPicPr>
          <p:cNvPr id="9" name="Picture 9" descr="http://ts4.mm.bing.net/images/thumbnail.aspx?q=1531958532987&amp;id=73b85d31151f41d5f5b73a3810f8d6bc&amp;url=http%3a%2f%2fimg407.imageshack.us%2fimg407%2f8254%2f600pxnosignsvgdi7.png">
            <a:hlinkClick r:id="rId5"/>
            <a:extLst>
              <a:ext uri="{FF2B5EF4-FFF2-40B4-BE49-F238E27FC236}">
                <a16:creationId xmlns:a16="http://schemas.microsoft.com/office/drawing/2014/main" id="{B3278D08-CBFF-4317-8007-C3C49ED19EC3}"/>
              </a:ext>
            </a:extLst>
          </p:cNvPr>
          <p:cNvPicPr>
            <a:picLocks noChangeAspect="1" noChangeArrowheads="1"/>
          </p:cNvPicPr>
          <p:nvPr/>
        </p:nvPicPr>
        <p:blipFill>
          <a:blip r:embed="rId6">
            <a:lum bright="78000" contrast="38000"/>
            <a:extLst>
              <a:ext uri="{28A0092B-C50C-407E-A947-70E740481C1C}">
                <a14:useLocalDpi xmlns:a14="http://schemas.microsoft.com/office/drawing/2010/main" val="0"/>
              </a:ext>
            </a:extLst>
          </a:blip>
          <a:srcRect/>
          <a:stretch>
            <a:fillRect/>
          </a:stretch>
        </p:blipFill>
        <p:spPr bwMode="auto">
          <a:xfrm flipH="1">
            <a:off x="7279865" y="939287"/>
            <a:ext cx="1962987" cy="1951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2"/>
          <p:cNvSpPr txBox="1">
            <a:spLocks/>
          </p:cNvSpPr>
          <p:nvPr/>
        </p:nvSpPr>
        <p:spPr>
          <a:xfrm>
            <a:off x="6276612" y="1531306"/>
            <a:ext cx="4191000" cy="911507"/>
          </a:xfrm>
          <a:prstGeom prst="rect">
            <a:avLst/>
          </a:prstGeom>
        </p:spPr>
        <p:txBody>
          <a:bodyPr vert="horz">
            <a:normAutofit fontScale="925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a:buNone/>
            </a:pPr>
            <a:r>
              <a:rPr lang="en-US" sz="4000" b="1" dirty="0">
                <a:solidFill>
                  <a:srgbClr val="FF0000"/>
                </a:solidFill>
                <a:latin typeface="Arial" panose="020B0604020202020204" pitchFamily="34" charset="0"/>
                <a:cs typeface="Arial" panose="020B0604020202020204" pitchFamily="34" charset="0"/>
              </a:rPr>
              <a:t>Hyperventilation</a:t>
            </a:r>
          </a:p>
        </p:txBody>
      </p:sp>
      <p:pic>
        <p:nvPicPr>
          <p:cNvPr id="10" name="Picture 2" descr="C:\Users\dspaite\Desktop\Documents\Dan\Work\Research\EPIC-Adults\EPIC Education\EPIC Presentations, Conferences, Etc\UA-EM Grand Rounds 5-2012\SmartBag Photo.jpg"/>
          <p:cNvPicPr>
            <a:picLocks noChangeAspect="1" noChangeArrowheads="1"/>
          </p:cNvPicPr>
          <p:nvPr/>
        </p:nvPicPr>
        <p:blipFill>
          <a:blip r:embed="rId7" cstate="print"/>
          <a:srcRect/>
          <a:stretch>
            <a:fillRect/>
          </a:stretch>
        </p:blipFill>
        <p:spPr bwMode="auto">
          <a:xfrm>
            <a:off x="5105400" y="2840980"/>
            <a:ext cx="4137452" cy="2172856"/>
          </a:xfrm>
          <a:prstGeom prst="rect">
            <a:avLst/>
          </a:prstGeom>
          <a:noFill/>
        </p:spPr>
      </p:pic>
      <p:pic>
        <p:nvPicPr>
          <p:cNvPr id="12" name="Picture 11"/>
          <p:cNvPicPr>
            <a:picLocks noChangeAspect="1" noChangeArrowheads="1"/>
          </p:cNvPicPr>
          <p:nvPr/>
        </p:nvPicPr>
        <p:blipFill>
          <a:blip r:embed="rId8" cstate="print"/>
          <a:srcRect/>
          <a:stretch>
            <a:fillRect/>
          </a:stretch>
        </p:blipFill>
        <p:spPr bwMode="auto">
          <a:xfrm>
            <a:off x="10049386" y="2298218"/>
            <a:ext cx="1878471" cy="2715618"/>
          </a:xfrm>
          <a:prstGeom prst="rect">
            <a:avLst/>
          </a:prstGeom>
          <a:ln>
            <a:noFill/>
          </a:ln>
          <a:effectLst>
            <a:outerShdw blurRad="190500" algn="tl" rotWithShape="0">
              <a:srgbClr val="000000">
                <a:alpha val="70000"/>
              </a:srgbClr>
            </a:outerShdw>
          </a:effectLst>
        </p:spPr>
      </p:pic>
      <p:sp>
        <p:nvSpPr>
          <p:cNvPr id="13" name="Content Placeholder 2"/>
          <p:cNvSpPr>
            <a:spLocks noGrp="1"/>
          </p:cNvSpPr>
          <p:nvPr>
            <p:ph idx="1"/>
          </p:nvPr>
        </p:nvSpPr>
        <p:spPr>
          <a:xfrm>
            <a:off x="231720" y="1628260"/>
            <a:ext cx="7850459" cy="4648200"/>
          </a:xfrm>
        </p:spPr>
        <p:txBody>
          <a:bodyPr>
            <a:normAutofit/>
          </a:bodyPr>
          <a:lstStyle/>
          <a:p>
            <a:r>
              <a:rPr lang="en-US" sz="4000" u="sng" dirty="0">
                <a:latin typeface="Arial" panose="020B0604020202020204" pitchFamily="34" charset="0"/>
                <a:cs typeface="Arial" panose="020B0604020202020204" pitchFamily="34" charset="0"/>
              </a:rPr>
              <a:t>Adjuncts are absolutely necessary</a:t>
            </a:r>
            <a:endParaRPr lang="en-US" sz="4000" b="1" i="1" dirty="0">
              <a:solidFill>
                <a:srgbClr val="FF0000"/>
              </a:solidFill>
              <a:latin typeface="Arial" panose="020B0604020202020204" pitchFamily="34" charset="0"/>
              <a:cs typeface="Arial" panose="020B0604020202020204" pitchFamily="34" charset="0"/>
            </a:endParaRPr>
          </a:p>
          <a:p>
            <a:pPr lvl="1"/>
            <a:r>
              <a:rPr lang="en-US" sz="3600" dirty="0">
                <a:latin typeface="Arial" panose="020B0604020202020204" pitchFamily="34" charset="0"/>
                <a:cs typeface="Arial" panose="020B0604020202020204" pitchFamily="34" charset="0"/>
              </a:rPr>
              <a:t>Two-finger bag technique</a:t>
            </a:r>
          </a:p>
          <a:p>
            <a:pPr lvl="2"/>
            <a:r>
              <a:rPr lang="en-US" sz="3400" dirty="0">
                <a:latin typeface="Arial" panose="020B0604020202020204" pitchFamily="34" charset="0"/>
                <a:cs typeface="Arial" panose="020B0604020202020204" pitchFamily="34" charset="0"/>
              </a:rPr>
              <a:t>One-finger in kids age &lt;15</a:t>
            </a:r>
          </a:p>
          <a:p>
            <a:pPr lvl="1"/>
            <a:r>
              <a:rPr lang="en-US" sz="3600" dirty="0">
                <a:latin typeface="Arial" panose="020B0604020202020204" pitchFamily="34" charset="0"/>
                <a:cs typeface="Arial" panose="020B0604020202020204" pitchFamily="34" charset="0"/>
              </a:rPr>
              <a:t>Flow-controlled bag</a:t>
            </a:r>
          </a:p>
          <a:p>
            <a:pPr lvl="1"/>
            <a:r>
              <a:rPr lang="en-US" sz="3600" dirty="0">
                <a:latin typeface="Arial" panose="020B0604020202020204" pitchFamily="34" charset="0"/>
                <a:cs typeface="Arial" panose="020B0604020202020204" pitchFamily="34" charset="0"/>
              </a:rPr>
              <a:t>Ventilation Rate Timer</a:t>
            </a:r>
          </a:p>
          <a:p>
            <a:pPr lvl="1"/>
            <a:endParaRPr lang="en-US"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81872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37467"/>
            <a:ext cx="10896600" cy="838200"/>
          </a:xfrm>
        </p:spPr>
        <p:txBody>
          <a:bodyPr>
            <a:normAutofit/>
          </a:bodyPr>
          <a:lstStyle/>
          <a:p>
            <a:pPr algn="ctr"/>
            <a:r>
              <a:rPr lang="en-US" sz="4400" dirty="0">
                <a:solidFill>
                  <a:srgbClr val="3333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Plan: </a:t>
            </a:r>
            <a:r>
              <a:rPr lang="en-US" sz="4400" i="1" u="sng" dirty="0">
                <a:solidFill>
                  <a:srgbClr val="3333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Stop</a:t>
            </a:r>
            <a:r>
              <a:rPr lang="en-US" sz="4400" dirty="0">
                <a:solidFill>
                  <a:srgbClr val="3333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the 3 H-Bombs</a:t>
            </a:r>
          </a:p>
        </p:txBody>
      </p:sp>
      <p:pic>
        <p:nvPicPr>
          <p:cNvPr id="4" name="Picture 6" descr="http://2.bp.blogspot.com/_IKjEMS-kiO0/TQhigC-WEMI/AAAAAAAAAE0/2ozbJCn7B_s/s1600/bomb-Thermonuclear_Explosion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75" t="13094" r="8981" b="15862"/>
          <a:stretch/>
        </p:blipFill>
        <p:spPr bwMode="auto">
          <a:xfrm>
            <a:off x="9042832" y="5029200"/>
            <a:ext cx="3023605" cy="1752600"/>
          </a:xfrm>
          <a:prstGeom prst="roundRect">
            <a:avLst>
              <a:gd name="adj" fmla="val 8594"/>
            </a:avLst>
          </a:prstGeom>
          <a:solidFill>
            <a:srgbClr val="FFFFFF">
              <a:shade val="85000"/>
            </a:srgbClr>
          </a:solidFill>
          <a:ln>
            <a:noFill/>
          </a:ln>
          <a:effectLst/>
        </p:spPr>
      </p:pic>
      <p:pic>
        <p:nvPicPr>
          <p:cNvPr id="5" name="Picture 1" descr="C:\Users\dspaite\Desktop\Documents\Dan\Work\UA Logo-Block-Verticle.png"/>
          <p:cNvPicPr>
            <a:picLocks noChangeAspect="1" noChangeArrowheads="1"/>
          </p:cNvPicPr>
          <p:nvPr/>
        </p:nvPicPr>
        <p:blipFill>
          <a:blip r:embed="rId4" cstate="print"/>
          <a:srcRect/>
          <a:stretch>
            <a:fillRect/>
          </a:stretch>
        </p:blipFill>
        <p:spPr bwMode="auto">
          <a:xfrm>
            <a:off x="381000" y="195980"/>
            <a:ext cx="1054737" cy="1088761"/>
          </a:xfrm>
          <a:prstGeom prst="rect">
            <a:avLst/>
          </a:prstGeom>
          <a:noFill/>
        </p:spPr>
      </p:pic>
      <p:pic>
        <p:nvPicPr>
          <p:cNvPr id="9" name="Picture 9" descr="http://ts4.mm.bing.net/images/thumbnail.aspx?q=1531958532987&amp;id=73b85d31151f41d5f5b73a3810f8d6bc&amp;url=http%3a%2f%2fimg407.imageshack.us%2fimg407%2f8254%2f600pxnosignsvgdi7.png">
            <a:hlinkClick r:id="rId5"/>
            <a:extLst>
              <a:ext uri="{FF2B5EF4-FFF2-40B4-BE49-F238E27FC236}">
                <a16:creationId xmlns:a16="http://schemas.microsoft.com/office/drawing/2014/main" id="{B3278D08-CBFF-4317-8007-C3C49ED19EC3}"/>
              </a:ext>
            </a:extLst>
          </p:cNvPr>
          <p:cNvPicPr>
            <a:picLocks noChangeAspect="1" noChangeArrowheads="1"/>
          </p:cNvPicPr>
          <p:nvPr/>
        </p:nvPicPr>
        <p:blipFill>
          <a:blip r:embed="rId6">
            <a:lum bright="78000" contrast="38000"/>
            <a:extLst>
              <a:ext uri="{28A0092B-C50C-407E-A947-70E740481C1C}">
                <a14:useLocalDpi xmlns:a14="http://schemas.microsoft.com/office/drawing/2010/main" val="0"/>
              </a:ext>
            </a:extLst>
          </a:blip>
          <a:srcRect/>
          <a:stretch>
            <a:fillRect/>
          </a:stretch>
        </p:blipFill>
        <p:spPr bwMode="auto">
          <a:xfrm flipH="1">
            <a:off x="8164318" y="914400"/>
            <a:ext cx="1962987" cy="1951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2"/>
          <p:cNvSpPr txBox="1">
            <a:spLocks/>
          </p:cNvSpPr>
          <p:nvPr/>
        </p:nvSpPr>
        <p:spPr>
          <a:xfrm>
            <a:off x="7467600" y="1515078"/>
            <a:ext cx="4191000" cy="911507"/>
          </a:xfrm>
          <a:prstGeom prst="rect">
            <a:avLst/>
          </a:prstGeom>
        </p:spPr>
        <p:txBody>
          <a:bodyPr vert="horz">
            <a:normAutofit fontScale="925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a:buNone/>
            </a:pPr>
            <a:r>
              <a:rPr lang="en-US" sz="4000" b="1" dirty="0">
                <a:solidFill>
                  <a:srgbClr val="FF0000"/>
                </a:solidFill>
                <a:latin typeface="Arial" panose="020B0604020202020204" pitchFamily="34" charset="0"/>
                <a:cs typeface="Arial" panose="020B0604020202020204" pitchFamily="34" charset="0"/>
              </a:rPr>
              <a:t>Hyperventilation</a:t>
            </a:r>
          </a:p>
        </p:txBody>
      </p:sp>
      <p:pic>
        <p:nvPicPr>
          <p:cNvPr id="10" name="Picture 2" descr="C:\Users\dspaite\Desktop\Documents\Dan\Work\Research\EPIC-Adults\EPIC Education\EPIC Presentations, Conferences, Etc\UA-EM Grand Rounds 5-2012\SmartBag Photo.jpg"/>
          <p:cNvPicPr>
            <a:picLocks noChangeAspect="1" noChangeArrowheads="1"/>
          </p:cNvPicPr>
          <p:nvPr/>
        </p:nvPicPr>
        <p:blipFill>
          <a:blip r:embed="rId7" cstate="print"/>
          <a:srcRect/>
          <a:stretch>
            <a:fillRect/>
          </a:stretch>
        </p:blipFill>
        <p:spPr bwMode="auto">
          <a:xfrm>
            <a:off x="4159016" y="2231488"/>
            <a:ext cx="4089818" cy="2147840"/>
          </a:xfrm>
          <a:prstGeom prst="rect">
            <a:avLst/>
          </a:prstGeom>
          <a:noFill/>
        </p:spPr>
      </p:pic>
      <p:pic>
        <p:nvPicPr>
          <p:cNvPr id="12" name="Picture 11"/>
          <p:cNvPicPr>
            <a:picLocks noChangeAspect="1" noChangeArrowheads="1"/>
          </p:cNvPicPr>
          <p:nvPr/>
        </p:nvPicPr>
        <p:blipFill>
          <a:blip r:embed="rId8" cstate="print"/>
          <a:srcRect/>
          <a:stretch>
            <a:fillRect/>
          </a:stretch>
        </p:blipFill>
        <p:spPr bwMode="auto">
          <a:xfrm>
            <a:off x="10049386" y="2298218"/>
            <a:ext cx="1878471" cy="2715618"/>
          </a:xfrm>
          <a:prstGeom prst="rect">
            <a:avLst/>
          </a:prstGeom>
          <a:ln>
            <a:noFill/>
          </a:ln>
          <a:effectLst>
            <a:outerShdw blurRad="190500" algn="tl" rotWithShape="0">
              <a:srgbClr val="000000">
                <a:alpha val="70000"/>
              </a:srgbClr>
            </a:outerShdw>
          </a:effectLst>
        </p:spPr>
      </p:pic>
      <p:sp>
        <p:nvSpPr>
          <p:cNvPr id="13" name="Content Placeholder 2"/>
          <p:cNvSpPr>
            <a:spLocks noGrp="1"/>
          </p:cNvSpPr>
          <p:nvPr>
            <p:ph idx="1"/>
          </p:nvPr>
        </p:nvSpPr>
        <p:spPr>
          <a:xfrm>
            <a:off x="-1859" y="1485900"/>
            <a:ext cx="6064021" cy="4648200"/>
          </a:xfrm>
        </p:spPr>
        <p:txBody>
          <a:bodyPr>
            <a:normAutofit/>
          </a:bodyPr>
          <a:lstStyle/>
          <a:p>
            <a:r>
              <a:rPr lang="en-US" sz="4000" u="sng" dirty="0">
                <a:latin typeface="Arial" panose="020B0604020202020204" pitchFamily="34" charset="0"/>
                <a:cs typeface="Arial" panose="020B0604020202020204" pitchFamily="34" charset="0"/>
              </a:rPr>
              <a:t>ETCO</a:t>
            </a:r>
            <a:r>
              <a:rPr lang="en-US" sz="4000" b="1" u="sng" baseline="-25000" dirty="0">
                <a:latin typeface="Arial" panose="020B0604020202020204" pitchFamily="34" charset="0"/>
                <a:cs typeface="Arial" panose="020B0604020202020204" pitchFamily="34" charset="0"/>
              </a:rPr>
              <a:t>2</a:t>
            </a:r>
            <a:r>
              <a:rPr lang="en-US" sz="4000" u="sng" dirty="0">
                <a:latin typeface="Arial" panose="020B0604020202020204" pitchFamily="34" charset="0"/>
                <a:cs typeface="Arial" panose="020B0604020202020204" pitchFamily="34" charset="0"/>
              </a:rPr>
              <a:t> monitoring</a:t>
            </a:r>
            <a:r>
              <a:rPr lang="en-US" sz="4000" dirty="0">
                <a:latin typeface="Arial" panose="020B0604020202020204" pitchFamily="34" charset="0"/>
                <a:cs typeface="Arial" panose="020B0604020202020204" pitchFamily="34" charset="0"/>
              </a:rPr>
              <a:t>:</a:t>
            </a:r>
            <a:endParaRPr lang="en-US" sz="4000" b="1" i="1" dirty="0">
              <a:solidFill>
                <a:srgbClr val="FF0000"/>
              </a:solidFill>
              <a:latin typeface="Arial" panose="020B0604020202020204" pitchFamily="34" charset="0"/>
              <a:cs typeface="Arial" panose="020B0604020202020204" pitchFamily="34" charset="0"/>
            </a:endParaRPr>
          </a:p>
          <a:p>
            <a:pPr lvl="1"/>
            <a:r>
              <a:rPr lang="en-US" sz="3600" dirty="0">
                <a:latin typeface="Arial" panose="020B0604020202020204" pitchFamily="34" charset="0"/>
                <a:cs typeface="Arial" panose="020B0604020202020204" pitchFamily="34" charset="0"/>
              </a:rPr>
              <a:t>Target: 40 mmHg</a:t>
            </a:r>
          </a:p>
          <a:p>
            <a:pPr lvl="1"/>
            <a:r>
              <a:rPr lang="en-US" sz="3600" dirty="0">
                <a:latin typeface="Arial" panose="020B0604020202020204" pitchFamily="34" charset="0"/>
                <a:cs typeface="Arial" panose="020B0604020202020204" pitchFamily="34" charset="0"/>
              </a:rPr>
              <a:t>Range: 35-45</a:t>
            </a:r>
          </a:p>
          <a:p>
            <a:pPr lvl="1"/>
            <a:r>
              <a:rPr lang="en-US" sz="3600" dirty="0">
                <a:latin typeface="Arial" panose="020B0604020202020204" pitchFamily="34" charset="0"/>
                <a:cs typeface="Arial" panose="020B0604020202020204" pitchFamily="34" charset="0"/>
              </a:rPr>
              <a:t>V-EMT</a:t>
            </a:r>
          </a:p>
          <a:p>
            <a:pPr lvl="2"/>
            <a:r>
              <a:rPr lang="en-US" sz="3400" i="1" u="sng" dirty="0">
                <a:latin typeface="Arial" panose="020B0604020202020204" pitchFamily="34" charset="0"/>
                <a:cs typeface="Arial" panose="020B0604020202020204" pitchFamily="34" charset="0"/>
              </a:rPr>
              <a:t>Most</a:t>
            </a:r>
            <a:r>
              <a:rPr lang="en-US" sz="3400" dirty="0">
                <a:latin typeface="Arial" panose="020B0604020202020204" pitchFamily="34" charset="0"/>
                <a:cs typeface="Arial" panose="020B0604020202020204" pitchFamily="34" charset="0"/>
              </a:rPr>
              <a:t> important team member</a:t>
            </a:r>
          </a:p>
          <a:p>
            <a:pPr lvl="1"/>
            <a:r>
              <a:rPr lang="en-US" sz="3600" dirty="0">
                <a:latin typeface="Arial" panose="020B0604020202020204" pitchFamily="34" charset="0"/>
                <a:cs typeface="Arial" panose="020B0604020202020204" pitchFamily="34" charset="0"/>
              </a:rPr>
              <a:t>“</a:t>
            </a:r>
            <a:r>
              <a:rPr lang="en-US" sz="3600" dirty="0"/>
              <a:t>Spott</a:t>
            </a:r>
            <a:r>
              <a:rPr lang="en-US" sz="3600" dirty="0">
                <a:latin typeface="Arial" panose="020B0604020202020204" pitchFamily="34" charset="0"/>
                <a:cs typeface="Arial" panose="020B0604020202020204" pitchFamily="34" charset="0"/>
              </a:rPr>
              <a:t>er”!!!</a:t>
            </a:r>
          </a:p>
          <a:p>
            <a:endParaRPr lang="en-US" sz="4000" dirty="0">
              <a:latin typeface="Arial" panose="020B0604020202020204" pitchFamily="34" charset="0"/>
              <a:cs typeface="Arial" panose="020B0604020202020204" pitchFamily="34" charset="0"/>
            </a:endParaRPr>
          </a:p>
        </p:txBody>
      </p:sp>
      <p:pic>
        <p:nvPicPr>
          <p:cNvPr id="14" name="Picture 13" descr="07temp"/>
          <p:cNvPicPr>
            <a:picLocks noChangeAspect="1" noChangeArrowheads="1" noCrop="1"/>
          </p:cNvPicPr>
          <p:nvPr/>
        </p:nvPicPr>
        <p:blipFill>
          <a:blip r:embed="rId9" cstate="print"/>
          <a:srcRect/>
          <a:stretch>
            <a:fillRect/>
          </a:stretch>
        </p:blipFill>
        <p:spPr bwMode="auto">
          <a:xfrm>
            <a:off x="5289927" y="4446057"/>
            <a:ext cx="3378575" cy="222746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016569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2207" y="1573245"/>
            <a:ext cx="8415540" cy="4401022"/>
          </a:xfrm>
        </p:spPr>
        <p:txBody>
          <a:bodyPr>
            <a:normAutofit fontScale="92500" lnSpcReduction="10000"/>
          </a:bodyPr>
          <a:lstStyle/>
          <a:p>
            <a:r>
              <a:rPr lang="en-US" sz="3000" dirty="0">
                <a:latin typeface="Arial" panose="020B0604020202020204" pitchFamily="34" charset="0"/>
                <a:cs typeface="Arial" panose="020B0604020202020204" pitchFamily="34" charset="0"/>
              </a:rPr>
              <a:t>21,852 patients</a:t>
            </a:r>
          </a:p>
          <a:p>
            <a:pPr lvl="1"/>
            <a:r>
              <a:rPr lang="en-US" sz="2700" dirty="0">
                <a:latin typeface="Arial" panose="020B0604020202020204" pitchFamily="34" charset="0"/>
                <a:cs typeface="Arial" panose="020B0604020202020204" pitchFamily="34" charset="0"/>
              </a:rPr>
              <a:t>Pre-implementation:	15,228</a:t>
            </a:r>
          </a:p>
          <a:p>
            <a:pPr lvl="1"/>
            <a:r>
              <a:rPr lang="en-US" sz="2700" dirty="0">
                <a:latin typeface="Arial" panose="020B0604020202020204" pitchFamily="34" charset="0"/>
                <a:cs typeface="Arial" panose="020B0604020202020204" pitchFamily="34" charset="0"/>
              </a:rPr>
              <a:t>Post-implementation:	   6624</a:t>
            </a:r>
          </a:p>
          <a:p>
            <a:r>
              <a:rPr lang="en-US" sz="3000" dirty="0">
                <a:latin typeface="Arial" panose="020B0604020202020204" pitchFamily="34" charset="0"/>
                <a:cs typeface="Arial" panose="020B0604020202020204" pitchFamily="34" charset="0"/>
              </a:rPr>
              <a:t>4,014 intubated patients</a:t>
            </a:r>
          </a:p>
          <a:p>
            <a:endParaRPr lang="en-US" sz="30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2007-2015: Data collection</a:t>
            </a:r>
          </a:p>
          <a:p>
            <a:r>
              <a:rPr lang="en-US" sz="2800" dirty="0">
                <a:latin typeface="Arial" panose="020B0604020202020204" pitchFamily="34" charset="0"/>
                <a:cs typeface="Arial" panose="020B0604020202020204" pitchFamily="34" charset="0"/>
              </a:rPr>
              <a:t>2015-2019: Data analysis, cleaning and    prepublication work</a:t>
            </a:r>
          </a:p>
          <a:p>
            <a:r>
              <a:rPr lang="en-US" sz="2800" dirty="0">
                <a:latin typeface="Arial" panose="020B0604020202020204" pitchFamily="34" charset="0"/>
                <a:cs typeface="Arial" panose="020B0604020202020204" pitchFamily="34" charset="0"/>
              </a:rPr>
              <a:t>2019: Publication</a:t>
            </a:r>
          </a:p>
          <a:p>
            <a:r>
              <a:rPr lang="en-US" sz="2800" dirty="0">
                <a:latin typeface="Arial" panose="020B0604020202020204" pitchFamily="34" charset="0"/>
                <a:cs typeface="Arial" panose="020B0604020202020204" pitchFamily="34" charset="0"/>
              </a:rPr>
              <a:t>2021: EPIC4Kids publication</a:t>
            </a:r>
            <a:r>
              <a:rPr lang="en-US" sz="3100" dirty="0">
                <a:latin typeface="Arial" panose="020B0604020202020204" pitchFamily="34" charset="0"/>
                <a:cs typeface="Arial" panose="020B0604020202020204" pitchFamily="34" charset="0"/>
              </a:rPr>
              <a:t>			</a:t>
            </a:r>
          </a:p>
          <a:p>
            <a:endParaRPr lang="en-US" sz="3000" dirty="0">
              <a:latin typeface="Arial" panose="020B0604020202020204" pitchFamily="34" charset="0"/>
              <a:cs typeface="Arial" panose="020B0604020202020204" pitchFamily="34" charset="0"/>
            </a:endParaRPr>
          </a:p>
          <a:p>
            <a:endParaRPr lang="en-US" sz="3000"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953752" y="305879"/>
            <a:ext cx="8172450" cy="857250"/>
          </a:xfrm>
        </p:spPr>
        <p:txBody>
          <a:bodyPr>
            <a:normAutofit/>
          </a:bodyPr>
          <a:lstStyle/>
          <a:p>
            <a:r>
              <a:rPr lang="en-US" sz="4400" dirty="0">
                <a:effectLst>
                  <a:outerShdw blurRad="38100" dist="38100" dir="2700000" algn="tl">
                    <a:srgbClr val="000000">
                      <a:alpha val="43137"/>
                    </a:srgbClr>
                  </a:outerShdw>
                </a:effectLst>
              </a:rPr>
              <a:t>Scope of EPIC</a:t>
            </a:r>
          </a:p>
        </p:txBody>
      </p:sp>
      <p:pic>
        <p:nvPicPr>
          <p:cNvPr id="6" name="Picture 1" descr="C:\Users\dspaite\Desktop\Documents\Dan\Work\Research\EPIC-Adults\Media, Articles, Logos, Summaries, Info Sheets, Etc\EPIC Logo\EPIC-TBI_logo.jpg"/>
          <p:cNvPicPr>
            <a:picLocks noChangeAspect="1" noChangeArrowheads="1"/>
          </p:cNvPicPr>
          <p:nvPr/>
        </p:nvPicPr>
        <p:blipFill>
          <a:blip r:embed="rId3" cstate="print"/>
          <a:srcRect/>
          <a:stretch>
            <a:fillRect/>
          </a:stretch>
        </p:blipFill>
        <p:spPr bwMode="auto">
          <a:xfrm>
            <a:off x="7385554" y="4445022"/>
            <a:ext cx="2662572" cy="2367986"/>
          </a:xfrm>
          <a:prstGeom prst="rect">
            <a:avLst/>
          </a:prstGeom>
          <a:noFill/>
        </p:spPr>
      </p:pic>
      <p:pic>
        <p:nvPicPr>
          <p:cNvPr id="7" name="Picture 3" descr="brain_illustration_v2"/>
          <p:cNvPicPr>
            <a:picLocks noChangeAspect="1" noChangeArrowheads="1"/>
          </p:cNvPicPr>
          <p:nvPr/>
        </p:nvPicPr>
        <p:blipFill>
          <a:blip r:embed="rId4" cstate="print"/>
          <a:srcRect/>
          <a:stretch>
            <a:fillRect/>
          </a:stretch>
        </p:blipFill>
        <p:spPr>
          <a:xfrm>
            <a:off x="8182729" y="428167"/>
            <a:ext cx="3177064" cy="3474590"/>
          </a:xfrm>
          <a:prstGeom prst="rect">
            <a:avLst/>
          </a:prstGeom>
          <a:noFill/>
        </p:spPr>
      </p:pic>
    </p:spTree>
    <p:extLst>
      <p:ext uri="{BB962C8B-B14F-4D97-AF65-F5344CB8AC3E}">
        <p14:creationId xmlns:p14="http://schemas.microsoft.com/office/powerpoint/2010/main" val="41098376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28599" y="-76200"/>
            <a:ext cx="11733985" cy="6934200"/>
          </a:xfrm>
          <a:prstGeom prst="rect">
            <a:avLst/>
          </a:prstGeom>
        </p:spPr>
      </p:pic>
    </p:spTree>
    <p:extLst>
      <p:ext uri="{BB962C8B-B14F-4D97-AF65-F5344CB8AC3E}">
        <p14:creationId xmlns:p14="http://schemas.microsoft.com/office/powerpoint/2010/main" val="26601534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14DFE3-545B-4515-B544-ECB97AB27E76}"/>
              </a:ext>
            </a:extLst>
          </p:cNvPr>
          <p:cNvPicPr>
            <a:picLocks noChangeAspect="1"/>
          </p:cNvPicPr>
          <p:nvPr/>
        </p:nvPicPr>
        <p:blipFill>
          <a:blip r:embed="rId2"/>
          <a:stretch>
            <a:fillRect/>
          </a:stretch>
        </p:blipFill>
        <p:spPr>
          <a:xfrm>
            <a:off x="1" y="133564"/>
            <a:ext cx="12192000" cy="6803219"/>
          </a:xfrm>
          <a:prstGeom prst="rect">
            <a:avLst/>
          </a:prstGeom>
        </p:spPr>
      </p:pic>
    </p:spTree>
    <p:extLst>
      <p:ext uri="{BB962C8B-B14F-4D97-AF65-F5344CB8AC3E}">
        <p14:creationId xmlns:p14="http://schemas.microsoft.com/office/powerpoint/2010/main" val="18149484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2351" y="1790750"/>
            <a:ext cx="9811820" cy="4250453"/>
          </a:xfrm>
        </p:spPr>
        <p:txBody>
          <a:bodyPr>
            <a:normAutofit/>
          </a:bodyPr>
          <a:lstStyle/>
          <a:p>
            <a:r>
              <a:rPr lang="en-US" sz="2500" dirty="0">
                <a:latin typeface="Arial" panose="020B0604020202020204" pitchFamily="34" charset="0"/>
                <a:cs typeface="Arial" panose="020B0604020202020204" pitchFamily="34" charset="0"/>
              </a:rPr>
              <a:t>A </a:t>
            </a:r>
            <a:r>
              <a:rPr lang="en-US" sz="2500" i="1" u="sng" dirty="0">
                <a:latin typeface="Arial" panose="020B0604020202020204" pitchFamily="34" charset="0"/>
                <a:cs typeface="Arial" panose="020B0604020202020204" pitchFamily="34" charset="0"/>
              </a:rPr>
              <a:t>lower rate</a:t>
            </a:r>
            <a:r>
              <a:rPr lang="en-US" sz="2500" dirty="0">
                <a:latin typeface="Arial" panose="020B0604020202020204" pitchFamily="34" charset="0"/>
                <a:cs typeface="Arial" panose="020B0604020202020204" pitchFamily="34" charset="0"/>
              </a:rPr>
              <a:t> of intubation…despite greater injury severity</a:t>
            </a:r>
          </a:p>
          <a:p>
            <a:r>
              <a:rPr lang="en-US" sz="2500" dirty="0">
                <a:latin typeface="Arial" panose="020B0604020202020204" pitchFamily="34" charset="0"/>
                <a:cs typeface="Arial" panose="020B0604020202020204" pitchFamily="34" charset="0"/>
              </a:rPr>
              <a:t>A </a:t>
            </a:r>
            <a:r>
              <a:rPr lang="en-US" sz="2500" i="1" u="sng" dirty="0">
                <a:latin typeface="Arial" panose="020B0604020202020204" pitchFamily="34" charset="0"/>
                <a:cs typeface="Arial" panose="020B0604020202020204" pitchFamily="34" charset="0"/>
              </a:rPr>
              <a:t>much higher rate</a:t>
            </a:r>
            <a:r>
              <a:rPr lang="en-US" sz="2500" dirty="0">
                <a:latin typeface="Arial" panose="020B0604020202020204" pitchFamily="34" charset="0"/>
                <a:cs typeface="Arial" panose="020B0604020202020204" pitchFamily="34" charset="0"/>
              </a:rPr>
              <a:t> of BVM-only airway management</a:t>
            </a:r>
          </a:p>
          <a:p>
            <a:r>
              <a:rPr lang="en-US" sz="2500" dirty="0">
                <a:latin typeface="Arial" panose="020B0604020202020204" pitchFamily="34" charset="0"/>
                <a:cs typeface="Arial" panose="020B0604020202020204" pitchFamily="34" charset="0"/>
              </a:rPr>
              <a:t>A </a:t>
            </a:r>
            <a:r>
              <a:rPr lang="en-US" sz="2500" i="1" u="sng" dirty="0">
                <a:latin typeface="Arial" panose="020B0604020202020204" pitchFamily="34" charset="0"/>
                <a:cs typeface="Arial" panose="020B0604020202020204" pitchFamily="34" charset="0"/>
              </a:rPr>
              <a:t>greater likelihood</a:t>
            </a:r>
            <a:r>
              <a:rPr lang="en-US" sz="2500" dirty="0">
                <a:latin typeface="Arial" panose="020B0604020202020204" pitchFamily="34" charset="0"/>
                <a:cs typeface="Arial" panose="020B0604020202020204" pitchFamily="34" charset="0"/>
              </a:rPr>
              <a:t> of having an SpO</a:t>
            </a:r>
            <a:r>
              <a:rPr lang="en-US" sz="2500" baseline="-25000" dirty="0">
                <a:latin typeface="Arial" panose="020B0604020202020204" pitchFamily="34" charset="0"/>
                <a:cs typeface="Arial" panose="020B0604020202020204" pitchFamily="34" charset="0"/>
              </a:rPr>
              <a:t>2</a:t>
            </a:r>
            <a:r>
              <a:rPr lang="en-US" sz="2500" dirty="0">
                <a:latin typeface="Arial" panose="020B0604020202020204" pitchFamily="34" charset="0"/>
                <a:cs typeface="Arial" panose="020B0604020202020204" pitchFamily="34" charset="0"/>
              </a:rPr>
              <a:t> of 100%</a:t>
            </a:r>
          </a:p>
          <a:p>
            <a:r>
              <a:rPr lang="en-US" sz="2500" dirty="0">
                <a:latin typeface="Arial" panose="020B0604020202020204" pitchFamily="34" charset="0"/>
                <a:cs typeface="Arial" panose="020B0604020202020204" pitchFamily="34" charset="0"/>
              </a:rPr>
              <a:t>A </a:t>
            </a:r>
            <a:r>
              <a:rPr lang="en-US" sz="2500" i="1" u="sng" dirty="0">
                <a:latin typeface="Arial" panose="020B0604020202020204" pitchFamily="34" charset="0"/>
                <a:cs typeface="Arial" panose="020B0604020202020204" pitchFamily="34" charset="0"/>
              </a:rPr>
              <a:t>greater reversal</a:t>
            </a:r>
            <a:r>
              <a:rPr lang="en-US" sz="2500" dirty="0">
                <a:latin typeface="Arial" panose="020B0604020202020204" pitchFamily="34" charset="0"/>
                <a:cs typeface="Arial" panose="020B0604020202020204" pitchFamily="34" charset="0"/>
              </a:rPr>
              <a:t> of hypoxia by the time of TC arrival</a:t>
            </a:r>
          </a:p>
          <a:p>
            <a:r>
              <a:rPr lang="en-US" sz="2500" dirty="0">
                <a:latin typeface="Arial" panose="020B0604020202020204" pitchFamily="34" charset="0"/>
                <a:cs typeface="Arial" panose="020B0604020202020204" pitchFamily="34" charset="0"/>
              </a:rPr>
              <a:t>A </a:t>
            </a:r>
            <a:r>
              <a:rPr lang="en-US" sz="2500" i="1" u="sng" dirty="0">
                <a:latin typeface="Arial" panose="020B0604020202020204" pitchFamily="34" charset="0"/>
                <a:cs typeface="Arial" panose="020B0604020202020204" pitchFamily="34" charset="0"/>
              </a:rPr>
              <a:t>greater likelihood</a:t>
            </a:r>
            <a:r>
              <a:rPr lang="en-US" sz="2500" dirty="0">
                <a:latin typeface="Arial" panose="020B0604020202020204" pitchFamily="34" charset="0"/>
                <a:cs typeface="Arial" panose="020B0604020202020204" pitchFamily="34" charset="0"/>
              </a:rPr>
              <a:t> of receiving a fluid bolus in hypotensive and near-hypotensive patients</a:t>
            </a:r>
          </a:p>
          <a:p>
            <a:r>
              <a:rPr lang="en-US" sz="2500" dirty="0">
                <a:latin typeface="Arial" panose="020B0604020202020204" pitchFamily="34" charset="0"/>
                <a:cs typeface="Arial" panose="020B0604020202020204" pitchFamily="34" charset="0"/>
              </a:rPr>
              <a:t>A </a:t>
            </a:r>
            <a:r>
              <a:rPr lang="en-US" sz="2500" i="1" u="sng" dirty="0">
                <a:latin typeface="Arial" panose="020B0604020202020204" pitchFamily="34" charset="0"/>
                <a:cs typeface="Arial" panose="020B0604020202020204" pitchFamily="34" charset="0"/>
              </a:rPr>
              <a:t>greater volume</a:t>
            </a:r>
            <a:r>
              <a:rPr lang="en-US" sz="2500" dirty="0">
                <a:latin typeface="Arial" panose="020B0604020202020204" pitchFamily="34" charset="0"/>
                <a:cs typeface="Arial" panose="020B0604020202020204" pitchFamily="34" charset="0"/>
              </a:rPr>
              <a:t> of fluid boluses in hypotensive and near-hypotensive patients</a:t>
            </a:r>
          </a:p>
          <a:p>
            <a:r>
              <a:rPr lang="en-US" sz="2500" dirty="0">
                <a:latin typeface="Arial" panose="020B0604020202020204" pitchFamily="34" charset="0"/>
                <a:cs typeface="Arial" panose="020B0604020202020204" pitchFamily="34" charset="0"/>
              </a:rPr>
              <a:t>A </a:t>
            </a:r>
            <a:r>
              <a:rPr lang="en-US" sz="2500" i="1" u="sng" dirty="0">
                <a:latin typeface="Arial" panose="020B0604020202020204" pitchFamily="34" charset="0"/>
                <a:cs typeface="Arial" panose="020B0604020202020204" pitchFamily="34" charset="0"/>
              </a:rPr>
              <a:t>lower rate</a:t>
            </a:r>
            <a:r>
              <a:rPr lang="en-US" sz="2500" dirty="0">
                <a:latin typeface="Arial" panose="020B0604020202020204" pitchFamily="34" charset="0"/>
                <a:cs typeface="Arial" panose="020B0604020202020204" pitchFamily="34" charset="0"/>
              </a:rPr>
              <a:t> of hyperventilation/hypocapnia in intubated patients</a:t>
            </a:r>
          </a:p>
          <a:p>
            <a:endParaRPr lang="en-US" sz="6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1008365" y="248653"/>
            <a:ext cx="8172450" cy="1260625"/>
          </a:xfrm>
        </p:spPr>
        <p:txBody>
          <a:bodyPr>
            <a:noAutofit/>
          </a:bodyPr>
          <a:lstStyle/>
          <a:p>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Results: EPIC Implementation </a:t>
            </a:r>
            <a:b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was associated with:</a:t>
            </a:r>
          </a:p>
        </p:txBody>
      </p:sp>
      <p:pic>
        <p:nvPicPr>
          <p:cNvPr id="6" name="Picture 1" descr="C:\Users\dspaite\Desktop\Documents\Dan\Work\Research\EPIC-Adults\Media, Articles, Logos, Summaries, Info Sheets, Etc\EPIC Logo\EPIC-TBI_logo.jpg"/>
          <p:cNvPicPr>
            <a:picLocks noChangeAspect="1" noChangeArrowheads="1"/>
          </p:cNvPicPr>
          <p:nvPr/>
        </p:nvPicPr>
        <p:blipFill>
          <a:blip r:embed="rId2" cstate="print"/>
          <a:srcRect/>
          <a:stretch>
            <a:fillRect/>
          </a:stretch>
        </p:blipFill>
        <p:spPr bwMode="auto">
          <a:xfrm>
            <a:off x="8964800" y="248653"/>
            <a:ext cx="1417450" cy="1260625"/>
          </a:xfrm>
          <a:prstGeom prst="rect">
            <a:avLst/>
          </a:prstGeom>
          <a:noFill/>
        </p:spPr>
      </p:pic>
    </p:spTree>
    <p:extLst>
      <p:ext uri="{BB962C8B-B14F-4D97-AF65-F5344CB8AC3E}">
        <p14:creationId xmlns:p14="http://schemas.microsoft.com/office/powerpoint/2010/main" val="37577603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DA0F68A5-FA79-4862-849A-0C4A084922C7}"/>
              </a:ext>
            </a:extLst>
          </p:cNvPr>
          <p:cNvSpPr>
            <a:spLocks noGrp="1"/>
          </p:cNvSpPr>
          <p:nvPr>
            <p:ph idx="1"/>
          </p:nvPr>
        </p:nvSpPr>
        <p:spPr>
          <a:xfrm>
            <a:off x="1862667" y="1443617"/>
            <a:ext cx="8642584" cy="4821716"/>
          </a:xfrm>
        </p:spPr>
        <p:txBody>
          <a:bodyPr>
            <a:normAutofit/>
          </a:bodyPr>
          <a:lstStyle/>
          <a:p>
            <a:r>
              <a:rPr lang="en-US" sz="2400" dirty="0"/>
              <a:t>Severe TBI: DOUBLING of adjusted odds of survival</a:t>
            </a:r>
          </a:p>
          <a:p>
            <a:r>
              <a:rPr lang="en-US" sz="2400" dirty="0"/>
              <a:t>Intubated, Severe TBI: TRIPLING of adjusted odds of survival</a:t>
            </a:r>
          </a:p>
          <a:p>
            <a:endParaRPr lang="en-US" sz="600" dirty="0">
              <a:latin typeface="Arial" panose="020B0604020202020204" pitchFamily="34" charset="0"/>
              <a:cs typeface="Arial" panose="020B0604020202020204" pitchFamily="34" charset="0"/>
            </a:endParaRPr>
          </a:p>
          <a:p>
            <a:endParaRPr lang="en-US" sz="600" dirty="0">
              <a:latin typeface="Arial" panose="020B0604020202020204" pitchFamily="34" charset="0"/>
              <a:cs typeface="Arial" panose="020B0604020202020204" pitchFamily="34" charset="0"/>
            </a:endParaRPr>
          </a:p>
          <a:p>
            <a:endParaRPr lang="en-US" sz="600" dirty="0">
              <a:latin typeface="Arial" panose="020B0604020202020204" pitchFamily="34" charset="0"/>
              <a:cs typeface="Arial" panose="020B0604020202020204" pitchFamily="34" charset="0"/>
            </a:endParaRPr>
          </a:p>
          <a:p>
            <a:endParaRPr lang="en-US" sz="600" dirty="0">
              <a:latin typeface="Arial" panose="020B0604020202020204" pitchFamily="34" charset="0"/>
              <a:cs typeface="Arial" panose="020B0604020202020204" pitchFamily="34" charset="0"/>
            </a:endParaRPr>
          </a:p>
          <a:p>
            <a:endParaRPr lang="en-US" sz="600" dirty="0">
              <a:latin typeface="Arial" panose="020B0604020202020204" pitchFamily="34" charset="0"/>
              <a:cs typeface="Arial" panose="020B0604020202020204" pitchFamily="34" charset="0"/>
            </a:endParaRPr>
          </a:p>
          <a:p>
            <a:endParaRPr lang="en-US" sz="600" dirty="0">
              <a:latin typeface="Arial" panose="020B0604020202020204" pitchFamily="34" charset="0"/>
              <a:cs typeface="Arial" panose="020B0604020202020204" pitchFamily="34" charset="0"/>
            </a:endParaRPr>
          </a:p>
          <a:p>
            <a:endParaRPr lang="en-US" sz="600" dirty="0">
              <a:latin typeface="Arial" panose="020B0604020202020204" pitchFamily="34" charset="0"/>
              <a:cs typeface="Arial" panose="020B0604020202020204" pitchFamily="34" charset="0"/>
            </a:endParaRPr>
          </a:p>
          <a:p>
            <a:endParaRPr lang="en-US" sz="600" dirty="0">
              <a:latin typeface="Arial" panose="020B0604020202020204" pitchFamily="34" charset="0"/>
              <a:cs typeface="Arial" panose="020B0604020202020204" pitchFamily="34" charset="0"/>
            </a:endParaRPr>
          </a:p>
          <a:p>
            <a:endParaRPr lang="en-US" sz="600" dirty="0">
              <a:latin typeface="Arial" panose="020B0604020202020204" pitchFamily="34" charset="0"/>
              <a:cs typeface="Arial" panose="020B0604020202020204" pitchFamily="34" charset="0"/>
            </a:endParaRPr>
          </a:p>
          <a:p>
            <a:endParaRPr lang="en-US" sz="600" dirty="0">
              <a:latin typeface="Arial" panose="020B0604020202020204" pitchFamily="34" charset="0"/>
              <a:cs typeface="Arial" panose="020B0604020202020204" pitchFamily="34" charset="0"/>
            </a:endParaRPr>
          </a:p>
          <a:p>
            <a:endParaRPr lang="en-US" sz="600" dirty="0">
              <a:latin typeface="Arial" panose="020B0604020202020204" pitchFamily="34" charset="0"/>
              <a:cs typeface="Arial" panose="020B0604020202020204" pitchFamily="34" charset="0"/>
            </a:endParaRPr>
          </a:p>
          <a:p>
            <a:endParaRPr lang="en-US" sz="600" dirty="0">
              <a:latin typeface="Arial" panose="020B0604020202020204" pitchFamily="34" charset="0"/>
              <a:cs typeface="Arial" panose="020B0604020202020204" pitchFamily="34" charset="0"/>
            </a:endParaRPr>
          </a:p>
          <a:p>
            <a:endParaRPr lang="en-US" sz="600" dirty="0">
              <a:latin typeface="Arial" panose="020B0604020202020204" pitchFamily="34" charset="0"/>
              <a:cs typeface="Arial" panose="020B0604020202020204" pitchFamily="34" charset="0"/>
            </a:endParaRPr>
          </a:p>
          <a:p>
            <a:endParaRPr lang="en-US" sz="600" dirty="0">
              <a:latin typeface="Arial" panose="020B0604020202020204" pitchFamily="34" charset="0"/>
              <a:cs typeface="Arial" panose="020B0604020202020204" pitchFamily="34" charset="0"/>
            </a:endParaRPr>
          </a:p>
          <a:p>
            <a:endParaRPr lang="en-US" sz="600" dirty="0">
              <a:latin typeface="Arial" panose="020B0604020202020204" pitchFamily="34" charset="0"/>
              <a:cs typeface="Arial" panose="020B0604020202020204" pitchFamily="34" charset="0"/>
            </a:endParaRPr>
          </a:p>
          <a:p>
            <a:endParaRPr lang="en-US" sz="600" dirty="0">
              <a:latin typeface="Arial" panose="020B0604020202020204" pitchFamily="34" charset="0"/>
              <a:cs typeface="Arial" panose="020B0604020202020204" pitchFamily="34" charset="0"/>
            </a:endParaRPr>
          </a:p>
          <a:p>
            <a:endParaRPr lang="en-US" sz="600" dirty="0">
              <a:latin typeface="Arial" panose="020B0604020202020204" pitchFamily="34" charset="0"/>
              <a:cs typeface="Arial" panose="020B0604020202020204" pitchFamily="34" charset="0"/>
            </a:endParaRPr>
          </a:p>
          <a:p>
            <a:endParaRPr lang="en-US" sz="600" dirty="0">
              <a:latin typeface="Arial" panose="020B0604020202020204" pitchFamily="34" charset="0"/>
              <a:cs typeface="Arial" panose="020B0604020202020204" pitchFamily="34" charset="0"/>
            </a:endParaRPr>
          </a:p>
          <a:p>
            <a:r>
              <a:rPr lang="en-US" sz="2800" dirty="0">
                <a:solidFill>
                  <a:srgbClr val="FF0000"/>
                </a:solidFill>
              </a:rPr>
              <a:t>29 minutes of EMS care (average) affected Survival to Hospital Discharge!</a:t>
            </a:r>
          </a:p>
          <a:p>
            <a:pPr marL="109728" indent="0">
              <a:buNone/>
            </a:pPr>
            <a:endParaRPr lang="en-US" sz="6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1128687" y="164042"/>
            <a:ext cx="9380841" cy="857250"/>
          </a:xfrm>
        </p:spPr>
        <p:txBody>
          <a:bodyPr>
            <a:norm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Survival to Hospital Discharge in Severe TBI</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3220" y="2652481"/>
            <a:ext cx="4611777" cy="2645424"/>
          </a:xfrm>
          <a:prstGeom prst="rect">
            <a:avLst/>
          </a:prstGeom>
        </p:spPr>
      </p:pic>
      <p:pic>
        <p:nvPicPr>
          <p:cNvPr id="12" name="Picture 1" descr="C:\Users\dspaite\Desktop\Documents\Dan\Work\Research\EPIC-Adults\Media, Articles, Logos, Summaries, Info Sheets, Etc\EPIC Logo\EPIC-TBI_logo.jpg">
            <a:extLst>
              <a:ext uri="{FF2B5EF4-FFF2-40B4-BE49-F238E27FC236}">
                <a16:creationId xmlns:a16="http://schemas.microsoft.com/office/drawing/2014/main" id="{468EC63D-C49B-4D36-A53E-72AF6F6FAC2E}"/>
              </a:ext>
            </a:extLst>
          </p:cNvPr>
          <p:cNvPicPr>
            <a:picLocks noChangeAspect="1" noChangeArrowheads="1"/>
          </p:cNvPicPr>
          <p:nvPr/>
        </p:nvPicPr>
        <p:blipFill>
          <a:blip r:embed="rId4" cstate="print"/>
          <a:srcRect/>
          <a:stretch>
            <a:fillRect/>
          </a:stretch>
        </p:blipFill>
        <p:spPr bwMode="auto">
          <a:xfrm>
            <a:off x="9087801" y="2719276"/>
            <a:ext cx="1417450" cy="1260625"/>
          </a:xfrm>
          <a:prstGeom prst="rect">
            <a:avLst/>
          </a:prstGeom>
          <a:noFill/>
        </p:spPr>
      </p:pic>
      <p:sp>
        <p:nvSpPr>
          <p:cNvPr id="3" name="Oval 2">
            <a:extLst>
              <a:ext uri="{FF2B5EF4-FFF2-40B4-BE49-F238E27FC236}">
                <a16:creationId xmlns:a16="http://schemas.microsoft.com/office/drawing/2014/main" id="{47345085-37B8-44B7-90C7-B560E25EFFF9}"/>
              </a:ext>
            </a:extLst>
          </p:cNvPr>
          <p:cNvSpPr/>
          <p:nvPr/>
        </p:nvSpPr>
        <p:spPr>
          <a:xfrm>
            <a:off x="4095958" y="3233902"/>
            <a:ext cx="352926" cy="240632"/>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3D7EEB3-53E9-47E7-A138-1EAC29662E88}"/>
              </a:ext>
            </a:extLst>
          </p:cNvPr>
          <p:cNvSpPr/>
          <p:nvPr/>
        </p:nvSpPr>
        <p:spPr>
          <a:xfrm>
            <a:off x="4095958" y="4145587"/>
            <a:ext cx="352926" cy="240632"/>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B1D3D31-2701-483E-A003-976D0B1AAF65}"/>
              </a:ext>
            </a:extLst>
          </p:cNvPr>
          <p:cNvSpPr/>
          <p:nvPr/>
        </p:nvSpPr>
        <p:spPr>
          <a:xfrm>
            <a:off x="6464969" y="3153691"/>
            <a:ext cx="253874" cy="240632"/>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8B5003E-6CA7-4C29-9C56-66F2226DDE74}"/>
              </a:ext>
            </a:extLst>
          </p:cNvPr>
          <p:cNvSpPr/>
          <p:nvPr/>
        </p:nvSpPr>
        <p:spPr>
          <a:xfrm>
            <a:off x="6833937" y="4030700"/>
            <a:ext cx="253874" cy="240632"/>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c 15">
            <a:extLst>
              <a:ext uri="{FF2B5EF4-FFF2-40B4-BE49-F238E27FC236}">
                <a16:creationId xmlns:a16="http://schemas.microsoft.com/office/drawing/2014/main" id="{DFB27F4A-86E0-42C2-8AF3-0FAAD11FD2E7}"/>
              </a:ext>
            </a:extLst>
          </p:cNvPr>
          <p:cNvSpPr/>
          <p:nvPr/>
        </p:nvSpPr>
        <p:spPr>
          <a:xfrm>
            <a:off x="3513220" y="1812689"/>
            <a:ext cx="1478464" cy="1508406"/>
          </a:xfrm>
          <a:custGeom>
            <a:avLst/>
            <a:gdLst>
              <a:gd name="connsiteX0" fmla="*/ 236621 w 473242"/>
              <a:gd name="connsiteY0" fmla="*/ 0 h 3056021"/>
              <a:gd name="connsiteX1" fmla="*/ 473242 w 473242"/>
              <a:gd name="connsiteY1" fmla="*/ 1528011 h 3056021"/>
              <a:gd name="connsiteX2" fmla="*/ 236621 w 473242"/>
              <a:gd name="connsiteY2" fmla="*/ 1528011 h 3056021"/>
              <a:gd name="connsiteX3" fmla="*/ 236621 w 473242"/>
              <a:gd name="connsiteY3" fmla="*/ 0 h 3056021"/>
              <a:gd name="connsiteX0" fmla="*/ 236621 w 473242"/>
              <a:gd name="connsiteY0" fmla="*/ 0 h 3056021"/>
              <a:gd name="connsiteX1" fmla="*/ 473242 w 473242"/>
              <a:gd name="connsiteY1" fmla="*/ 1528011 h 3056021"/>
              <a:gd name="connsiteX0" fmla="*/ 0 w 405386"/>
              <a:gd name="connsiteY0" fmla="*/ 0 h 1528011"/>
              <a:gd name="connsiteX1" fmla="*/ 236621 w 405386"/>
              <a:gd name="connsiteY1" fmla="*/ 1528011 h 1528011"/>
              <a:gd name="connsiteX2" fmla="*/ 0 w 405386"/>
              <a:gd name="connsiteY2" fmla="*/ 1528011 h 1528011"/>
              <a:gd name="connsiteX3" fmla="*/ 0 w 405386"/>
              <a:gd name="connsiteY3" fmla="*/ 0 h 1528011"/>
              <a:gd name="connsiteX0" fmla="*/ 368968 w 405386"/>
              <a:gd name="connsiteY0" fmla="*/ 104274 h 1528011"/>
              <a:gd name="connsiteX1" fmla="*/ 236621 w 405386"/>
              <a:gd name="connsiteY1" fmla="*/ 1528011 h 1528011"/>
              <a:gd name="connsiteX0" fmla="*/ 364959 w 733927"/>
              <a:gd name="connsiteY0" fmla="*/ 0 h 1528011"/>
              <a:gd name="connsiteX1" fmla="*/ 601580 w 733927"/>
              <a:gd name="connsiteY1" fmla="*/ 1528011 h 1528011"/>
              <a:gd name="connsiteX2" fmla="*/ 364959 w 733927"/>
              <a:gd name="connsiteY2" fmla="*/ 1528011 h 1528011"/>
              <a:gd name="connsiteX3" fmla="*/ 364959 w 733927"/>
              <a:gd name="connsiteY3" fmla="*/ 0 h 1528011"/>
              <a:gd name="connsiteX0" fmla="*/ 733927 w 733927"/>
              <a:gd name="connsiteY0" fmla="*/ 104274 h 1528011"/>
              <a:gd name="connsiteX1" fmla="*/ 0 w 733927"/>
              <a:gd name="connsiteY1" fmla="*/ 786063 h 1528011"/>
              <a:gd name="connsiteX2" fmla="*/ 601580 w 733927"/>
              <a:gd name="connsiteY2" fmla="*/ 1528011 h 1528011"/>
              <a:gd name="connsiteX0" fmla="*/ 364959 w 733927"/>
              <a:gd name="connsiteY0" fmla="*/ 0 h 1528011"/>
              <a:gd name="connsiteX1" fmla="*/ 601580 w 733927"/>
              <a:gd name="connsiteY1" fmla="*/ 1528011 h 1528011"/>
              <a:gd name="connsiteX2" fmla="*/ 364959 w 733927"/>
              <a:gd name="connsiteY2" fmla="*/ 1528011 h 1528011"/>
              <a:gd name="connsiteX3" fmla="*/ 364959 w 733927"/>
              <a:gd name="connsiteY3" fmla="*/ 0 h 1528011"/>
              <a:gd name="connsiteX0" fmla="*/ 733927 w 733927"/>
              <a:gd name="connsiteY0" fmla="*/ 104274 h 1528011"/>
              <a:gd name="connsiteX1" fmla="*/ 0 w 733927"/>
              <a:gd name="connsiteY1" fmla="*/ 786063 h 1528011"/>
              <a:gd name="connsiteX2" fmla="*/ 601580 w 733927"/>
              <a:gd name="connsiteY2" fmla="*/ 1528011 h 1528011"/>
              <a:gd name="connsiteX0" fmla="*/ 366879 w 735847"/>
              <a:gd name="connsiteY0" fmla="*/ 0 h 1528011"/>
              <a:gd name="connsiteX1" fmla="*/ 603500 w 735847"/>
              <a:gd name="connsiteY1" fmla="*/ 1528011 h 1528011"/>
              <a:gd name="connsiteX2" fmla="*/ 366879 w 735847"/>
              <a:gd name="connsiteY2" fmla="*/ 1528011 h 1528011"/>
              <a:gd name="connsiteX3" fmla="*/ 366879 w 735847"/>
              <a:gd name="connsiteY3" fmla="*/ 0 h 1528011"/>
              <a:gd name="connsiteX0" fmla="*/ 735847 w 735847"/>
              <a:gd name="connsiteY0" fmla="*/ 104274 h 1528011"/>
              <a:gd name="connsiteX1" fmla="*/ 1920 w 735847"/>
              <a:gd name="connsiteY1" fmla="*/ 786063 h 1528011"/>
              <a:gd name="connsiteX2" fmla="*/ 603500 w 735847"/>
              <a:gd name="connsiteY2" fmla="*/ 1528011 h 1528011"/>
              <a:gd name="connsiteX0" fmla="*/ 367870 w 604491"/>
              <a:gd name="connsiteY0" fmla="*/ 56148 h 1584159"/>
              <a:gd name="connsiteX1" fmla="*/ 604491 w 604491"/>
              <a:gd name="connsiteY1" fmla="*/ 1584159 h 1584159"/>
              <a:gd name="connsiteX2" fmla="*/ 367870 w 604491"/>
              <a:gd name="connsiteY2" fmla="*/ 1584159 h 1584159"/>
              <a:gd name="connsiteX3" fmla="*/ 367870 w 604491"/>
              <a:gd name="connsiteY3" fmla="*/ 56148 h 1584159"/>
              <a:gd name="connsiteX0" fmla="*/ 464122 w 604491"/>
              <a:gd name="connsiteY0" fmla="*/ 0 h 1584159"/>
              <a:gd name="connsiteX1" fmla="*/ 2911 w 604491"/>
              <a:gd name="connsiteY1" fmla="*/ 842211 h 1584159"/>
              <a:gd name="connsiteX2" fmla="*/ 604491 w 604491"/>
              <a:gd name="connsiteY2" fmla="*/ 1584159 h 1584159"/>
              <a:gd name="connsiteX0" fmla="*/ 504228 w 607560"/>
              <a:gd name="connsiteY0" fmla="*/ 152400 h 1584159"/>
              <a:gd name="connsiteX1" fmla="*/ 604491 w 607560"/>
              <a:gd name="connsiteY1" fmla="*/ 1584159 h 1584159"/>
              <a:gd name="connsiteX2" fmla="*/ 367870 w 607560"/>
              <a:gd name="connsiteY2" fmla="*/ 1584159 h 1584159"/>
              <a:gd name="connsiteX3" fmla="*/ 504228 w 607560"/>
              <a:gd name="connsiteY3" fmla="*/ 152400 h 1584159"/>
              <a:gd name="connsiteX0" fmla="*/ 464122 w 607560"/>
              <a:gd name="connsiteY0" fmla="*/ 0 h 1584159"/>
              <a:gd name="connsiteX1" fmla="*/ 2911 w 607560"/>
              <a:gd name="connsiteY1" fmla="*/ 842211 h 1584159"/>
              <a:gd name="connsiteX2" fmla="*/ 604491 w 607560"/>
              <a:gd name="connsiteY2" fmla="*/ 1584159 h 1584159"/>
              <a:gd name="connsiteX0" fmla="*/ 504228 w 607560"/>
              <a:gd name="connsiteY0" fmla="*/ 152400 h 1584159"/>
              <a:gd name="connsiteX1" fmla="*/ 604491 w 607560"/>
              <a:gd name="connsiteY1" fmla="*/ 1584159 h 1584159"/>
              <a:gd name="connsiteX2" fmla="*/ 367870 w 607560"/>
              <a:gd name="connsiteY2" fmla="*/ 1584159 h 1584159"/>
              <a:gd name="connsiteX3" fmla="*/ 504228 w 607560"/>
              <a:gd name="connsiteY3" fmla="*/ 152400 h 1584159"/>
              <a:gd name="connsiteX0" fmla="*/ 464122 w 607560"/>
              <a:gd name="connsiteY0" fmla="*/ 0 h 1584159"/>
              <a:gd name="connsiteX1" fmla="*/ 2911 w 607560"/>
              <a:gd name="connsiteY1" fmla="*/ 842211 h 1584159"/>
              <a:gd name="connsiteX2" fmla="*/ 604491 w 607560"/>
              <a:gd name="connsiteY2" fmla="*/ 1584159 h 1584159"/>
              <a:gd name="connsiteX0" fmla="*/ 520184 w 623516"/>
              <a:gd name="connsiteY0" fmla="*/ 152400 h 1584159"/>
              <a:gd name="connsiteX1" fmla="*/ 620447 w 623516"/>
              <a:gd name="connsiteY1" fmla="*/ 1584159 h 1584159"/>
              <a:gd name="connsiteX2" fmla="*/ 383826 w 623516"/>
              <a:gd name="connsiteY2" fmla="*/ 1584159 h 1584159"/>
              <a:gd name="connsiteX3" fmla="*/ 520184 w 623516"/>
              <a:gd name="connsiteY3" fmla="*/ 152400 h 1584159"/>
              <a:gd name="connsiteX0" fmla="*/ 480078 w 623516"/>
              <a:gd name="connsiteY0" fmla="*/ 0 h 1584159"/>
              <a:gd name="connsiteX1" fmla="*/ 2825 w 623516"/>
              <a:gd name="connsiteY1" fmla="*/ 882316 h 1584159"/>
              <a:gd name="connsiteX2" fmla="*/ 620447 w 623516"/>
              <a:gd name="connsiteY2" fmla="*/ 1584159 h 1584159"/>
              <a:gd name="connsiteX0" fmla="*/ 496253 w 599585"/>
              <a:gd name="connsiteY0" fmla="*/ 152400 h 1584159"/>
              <a:gd name="connsiteX1" fmla="*/ 596516 w 599585"/>
              <a:gd name="connsiteY1" fmla="*/ 1584159 h 1584159"/>
              <a:gd name="connsiteX2" fmla="*/ 359895 w 599585"/>
              <a:gd name="connsiteY2" fmla="*/ 1584159 h 1584159"/>
              <a:gd name="connsiteX3" fmla="*/ 496253 w 599585"/>
              <a:gd name="connsiteY3" fmla="*/ 152400 h 1584159"/>
              <a:gd name="connsiteX0" fmla="*/ 456147 w 599585"/>
              <a:gd name="connsiteY0" fmla="*/ 0 h 1584159"/>
              <a:gd name="connsiteX1" fmla="*/ 2957 w 599585"/>
              <a:gd name="connsiteY1" fmla="*/ 1058779 h 1584159"/>
              <a:gd name="connsiteX2" fmla="*/ 596516 w 599585"/>
              <a:gd name="connsiteY2" fmla="*/ 1584159 h 1584159"/>
              <a:gd name="connsiteX0" fmla="*/ 496253 w 599585"/>
              <a:gd name="connsiteY0" fmla="*/ 152400 h 1584159"/>
              <a:gd name="connsiteX1" fmla="*/ 596516 w 599585"/>
              <a:gd name="connsiteY1" fmla="*/ 1584159 h 1584159"/>
              <a:gd name="connsiteX2" fmla="*/ 359895 w 599585"/>
              <a:gd name="connsiteY2" fmla="*/ 1584159 h 1584159"/>
              <a:gd name="connsiteX3" fmla="*/ 496253 w 599585"/>
              <a:gd name="connsiteY3" fmla="*/ 152400 h 1584159"/>
              <a:gd name="connsiteX0" fmla="*/ 456147 w 599585"/>
              <a:gd name="connsiteY0" fmla="*/ 0 h 1584159"/>
              <a:gd name="connsiteX1" fmla="*/ 2957 w 599585"/>
              <a:gd name="connsiteY1" fmla="*/ 1058779 h 1584159"/>
              <a:gd name="connsiteX2" fmla="*/ 596516 w 599585"/>
              <a:gd name="connsiteY2" fmla="*/ 1584159 h 1584159"/>
              <a:gd name="connsiteX0" fmla="*/ 480305 w 583637"/>
              <a:gd name="connsiteY0" fmla="*/ 152400 h 1584159"/>
              <a:gd name="connsiteX1" fmla="*/ 580568 w 583637"/>
              <a:gd name="connsiteY1" fmla="*/ 1584159 h 1584159"/>
              <a:gd name="connsiteX2" fmla="*/ 343947 w 583637"/>
              <a:gd name="connsiteY2" fmla="*/ 1584159 h 1584159"/>
              <a:gd name="connsiteX3" fmla="*/ 480305 w 583637"/>
              <a:gd name="connsiteY3" fmla="*/ 152400 h 1584159"/>
              <a:gd name="connsiteX0" fmla="*/ 440199 w 583637"/>
              <a:gd name="connsiteY0" fmla="*/ 0 h 1584159"/>
              <a:gd name="connsiteX1" fmla="*/ 3051 w 583637"/>
              <a:gd name="connsiteY1" fmla="*/ 729916 h 1584159"/>
              <a:gd name="connsiteX2" fmla="*/ 580568 w 583637"/>
              <a:gd name="connsiteY2" fmla="*/ 1584159 h 1584159"/>
              <a:gd name="connsiteX0" fmla="*/ 480305 w 583637"/>
              <a:gd name="connsiteY0" fmla="*/ 152400 h 1584159"/>
              <a:gd name="connsiteX1" fmla="*/ 580568 w 583637"/>
              <a:gd name="connsiteY1" fmla="*/ 1584159 h 1584159"/>
              <a:gd name="connsiteX2" fmla="*/ 343947 w 583637"/>
              <a:gd name="connsiteY2" fmla="*/ 1584159 h 1584159"/>
              <a:gd name="connsiteX3" fmla="*/ 480305 w 583637"/>
              <a:gd name="connsiteY3" fmla="*/ 152400 h 1584159"/>
              <a:gd name="connsiteX0" fmla="*/ 440199 w 583637"/>
              <a:gd name="connsiteY0" fmla="*/ 0 h 1584159"/>
              <a:gd name="connsiteX1" fmla="*/ 3051 w 583637"/>
              <a:gd name="connsiteY1" fmla="*/ 729916 h 1584159"/>
              <a:gd name="connsiteX2" fmla="*/ 580568 w 583637"/>
              <a:gd name="connsiteY2" fmla="*/ 1584159 h 1584159"/>
              <a:gd name="connsiteX0" fmla="*/ 480305 w 583637"/>
              <a:gd name="connsiteY0" fmla="*/ 152400 h 1584159"/>
              <a:gd name="connsiteX1" fmla="*/ 580568 w 583637"/>
              <a:gd name="connsiteY1" fmla="*/ 1584159 h 1584159"/>
              <a:gd name="connsiteX2" fmla="*/ 343947 w 583637"/>
              <a:gd name="connsiteY2" fmla="*/ 1584159 h 1584159"/>
              <a:gd name="connsiteX3" fmla="*/ 480305 w 583637"/>
              <a:gd name="connsiteY3" fmla="*/ 152400 h 1584159"/>
              <a:gd name="connsiteX0" fmla="*/ 440199 w 583637"/>
              <a:gd name="connsiteY0" fmla="*/ 0 h 1584159"/>
              <a:gd name="connsiteX1" fmla="*/ 3051 w 583637"/>
              <a:gd name="connsiteY1" fmla="*/ 729916 h 1584159"/>
              <a:gd name="connsiteX2" fmla="*/ 580568 w 583637"/>
              <a:gd name="connsiteY2" fmla="*/ 1584159 h 1584159"/>
              <a:gd name="connsiteX0" fmla="*/ 492259 w 595591"/>
              <a:gd name="connsiteY0" fmla="*/ 152400 h 1584159"/>
              <a:gd name="connsiteX1" fmla="*/ 592522 w 595591"/>
              <a:gd name="connsiteY1" fmla="*/ 1584159 h 1584159"/>
              <a:gd name="connsiteX2" fmla="*/ 355901 w 595591"/>
              <a:gd name="connsiteY2" fmla="*/ 1584159 h 1584159"/>
              <a:gd name="connsiteX3" fmla="*/ 492259 w 595591"/>
              <a:gd name="connsiteY3" fmla="*/ 152400 h 1584159"/>
              <a:gd name="connsiteX0" fmla="*/ 452153 w 595591"/>
              <a:gd name="connsiteY0" fmla="*/ 0 h 1584159"/>
              <a:gd name="connsiteX1" fmla="*/ 271680 w 595591"/>
              <a:gd name="connsiteY1" fmla="*/ 224590 h 1584159"/>
              <a:gd name="connsiteX2" fmla="*/ 15005 w 595591"/>
              <a:gd name="connsiteY2" fmla="*/ 729916 h 1584159"/>
              <a:gd name="connsiteX3" fmla="*/ 592522 w 595591"/>
              <a:gd name="connsiteY3" fmla="*/ 1584159 h 1584159"/>
              <a:gd name="connsiteX0" fmla="*/ 359513 w 462845"/>
              <a:gd name="connsiteY0" fmla="*/ 152400 h 1584159"/>
              <a:gd name="connsiteX1" fmla="*/ 459776 w 462845"/>
              <a:gd name="connsiteY1" fmla="*/ 1584159 h 1584159"/>
              <a:gd name="connsiteX2" fmla="*/ 223155 w 462845"/>
              <a:gd name="connsiteY2" fmla="*/ 1584159 h 1584159"/>
              <a:gd name="connsiteX3" fmla="*/ 359513 w 462845"/>
              <a:gd name="connsiteY3" fmla="*/ 152400 h 1584159"/>
              <a:gd name="connsiteX0" fmla="*/ 319407 w 462845"/>
              <a:gd name="connsiteY0" fmla="*/ 0 h 1584159"/>
              <a:gd name="connsiteX1" fmla="*/ 138934 w 462845"/>
              <a:gd name="connsiteY1" fmla="*/ 224590 h 1584159"/>
              <a:gd name="connsiteX2" fmla="*/ 26638 w 462845"/>
              <a:gd name="connsiteY2" fmla="*/ 721895 h 1584159"/>
              <a:gd name="connsiteX3" fmla="*/ 459776 w 462845"/>
              <a:gd name="connsiteY3" fmla="*/ 1584159 h 1584159"/>
              <a:gd name="connsiteX0" fmla="*/ 354102 w 457434"/>
              <a:gd name="connsiteY0" fmla="*/ 152400 h 1584159"/>
              <a:gd name="connsiteX1" fmla="*/ 454365 w 457434"/>
              <a:gd name="connsiteY1" fmla="*/ 1584159 h 1584159"/>
              <a:gd name="connsiteX2" fmla="*/ 217744 w 457434"/>
              <a:gd name="connsiteY2" fmla="*/ 1584159 h 1584159"/>
              <a:gd name="connsiteX3" fmla="*/ 354102 w 457434"/>
              <a:gd name="connsiteY3" fmla="*/ 152400 h 1584159"/>
              <a:gd name="connsiteX0" fmla="*/ 313996 w 457434"/>
              <a:gd name="connsiteY0" fmla="*/ 0 h 1584159"/>
              <a:gd name="connsiteX1" fmla="*/ 181649 w 457434"/>
              <a:gd name="connsiteY1" fmla="*/ 328863 h 1584159"/>
              <a:gd name="connsiteX2" fmla="*/ 21227 w 457434"/>
              <a:gd name="connsiteY2" fmla="*/ 721895 h 1584159"/>
              <a:gd name="connsiteX3" fmla="*/ 454365 w 457434"/>
              <a:gd name="connsiteY3" fmla="*/ 1584159 h 1584159"/>
              <a:gd name="connsiteX0" fmla="*/ 229888 w 333220"/>
              <a:gd name="connsiteY0" fmla="*/ 152400 h 1584159"/>
              <a:gd name="connsiteX1" fmla="*/ 330151 w 333220"/>
              <a:gd name="connsiteY1" fmla="*/ 1584159 h 1584159"/>
              <a:gd name="connsiteX2" fmla="*/ 93530 w 333220"/>
              <a:gd name="connsiteY2" fmla="*/ 1584159 h 1584159"/>
              <a:gd name="connsiteX3" fmla="*/ 229888 w 333220"/>
              <a:gd name="connsiteY3" fmla="*/ 152400 h 1584159"/>
              <a:gd name="connsiteX0" fmla="*/ 189782 w 333220"/>
              <a:gd name="connsiteY0" fmla="*/ 0 h 1584159"/>
              <a:gd name="connsiteX1" fmla="*/ 57435 w 333220"/>
              <a:gd name="connsiteY1" fmla="*/ 328863 h 1584159"/>
              <a:gd name="connsiteX2" fmla="*/ 57434 w 333220"/>
              <a:gd name="connsiteY2" fmla="*/ 890337 h 1584159"/>
              <a:gd name="connsiteX3" fmla="*/ 330151 w 333220"/>
              <a:gd name="connsiteY3" fmla="*/ 1584159 h 1584159"/>
              <a:gd name="connsiteX0" fmla="*/ 229888 w 333220"/>
              <a:gd name="connsiteY0" fmla="*/ 152400 h 1584159"/>
              <a:gd name="connsiteX1" fmla="*/ 330151 w 333220"/>
              <a:gd name="connsiteY1" fmla="*/ 1584159 h 1584159"/>
              <a:gd name="connsiteX2" fmla="*/ 93530 w 333220"/>
              <a:gd name="connsiteY2" fmla="*/ 1584159 h 1584159"/>
              <a:gd name="connsiteX3" fmla="*/ 229888 w 333220"/>
              <a:gd name="connsiteY3" fmla="*/ 152400 h 1584159"/>
              <a:gd name="connsiteX0" fmla="*/ 189782 w 333220"/>
              <a:gd name="connsiteY0" fmla="*/ 0 h 1584159"/>
              <a:gd name="connsiteX1" fmla="*/ 57435 w 333220"/>
              <a:gd name="connsiteY1" fmla="*/ 328863 h 1584159"/>
              <a:gd name="connsiteX2" fmla="*/ 57434 w 333220"/>
              <a:gd name="connsiteY2" fmla="*/ 890337 h 1584159"/>
              <a:gd name="connsiteX3" fmla="*/ 330151 w 333220"/>
              <a:gd name="connsiteY3" fmla="*/ 1584159 h 1584159"/>
              <a:gd name="connsiteX0" fmla="*/ 217400 w 320732"/>
              <a:gd name="connsiteY0" fmla="*/ 152400 h 1584159"/>
              <a:gd name="connsiteX1" fmla="*/ 317663 w 320732"/>
              <a:gd name="connsiteY1" fmla="*/ 1584159 h 1584159"/>
              <a:gd name="connsiteX2" fmla="*/ 81042 w 320732"/>
              <a:gd name="connsiteY2" fmla="*/ 1584159 h 1584159"/>
              <a:gd name="connsiteX3" fmla="*/ 217400 w 320732"/>
              <a:gd name="connsiteY3" fmla="*/ 152400 h 1584159"/>
              <a:gd name="connsiteX0" fmla="*/ 177294 w 320732"/>
              <a:gd name="connsiteY0" fmla="*/ 0 h 1584159"/>
              <a:gd name="connsiteX1" fmla="*/ 44947 w 320732"/>
              <a:gd name="connsiteY1" fmla="*/ 328863 h 1584159"/>
              <a:gd name="connsiteX2" fmla="*/ 44946 w 320732"/>
              <a:gd name="connsiteY2" fmla="*/ 890337 h 1584159"/>
              <a:gd name="connsiteX3" fmla="*/ 213388 w 320732"/>
              <a:gd name="connsiteY3" fmla="*/ 1283369 h 1584159"/>
              <a:gd name="connsiteX4" fmla="*/ 317663 w 320732"/>
              <a:gd name="connsiteY4" fmla="*/ 1584159 h 1584159"/>
              <a:gd name="connsiteX0" fmla="*/ 217400 w 320732"/>
              <a:gd name="connsiteY0" fmla="*/ 56147 h 1487906"/>
              <a:gd name="connsiteX1" fmla="*/ 317663 w 320732"/>
              <a:gd name="connsiteY1" fmla="*/ 1487906 h 1487906"/>
              <a:gd name="connsiteX2" fmla="*/ 81042 w 320732"/>
              <a:gd name="connsiteY2" fmla="*/ 1487906 h 1487906"/>
              <a:gd name="connsiteX3" fmla="*/ 217400 w 320732"/>
              <a:gd name="connsiteY3" fmla="*/ 56147 h 1487906"/>
              <a:gd name="connsiteX0" fmla="*/ 201357 w 320732"/>
              <a:gd name="connsiteY0" fmla="*/ 0 h 1487906"/>
              <a:gd name="connsiteX1" fmla="*/ 44947 w 320732"/>
              <a:gd name="connsiteY1" fmla="*/ 232610 h 1487906"/>
              <a:gd name="connsiteX2" fmla="*/ 44946 w 320732"/>
              <a:gd name="connsiteY2" fmla="*/ 794084 h 1487906"/>
              <a:gd name="connsiteX3" fmla="*/ 213388 w 320732"/>
              <a:gd name="connsiteY3" fmla="*/ 1187116 h 1487906"/>
              <a:gd name="connsiteX4" fmla="*/ 317663 w 320732"/>
              <a:gd name="connsiteY4" fmla="*/ 1487906 h 1487906"/>
              <a:gd name="connsiteX0" fmla="*/ 283978 w 1470202"/>
              <a:gd name="connsiteY0" fmla="*/ 64613 h 1496372"/>
              <a:gd name="connsiteX1" fmla="*/ 384241 w 1470202"/>
              <a:gd name="connsiteY1" fmla="*/ 1496372 h 1496372"/>
              <a:gd name="connsiteX2" fmla="*/ 147620 w 1470202"/>
              <a:gd name="connsiteY2" fmla="*/ 1496372 h 1496372"/>
              <a:gd name="connsiteX3" fmla="*/ 283978 w 1470202"/>
              <a:gd name="connsiteY3" fmla="*/ 64613 h 1496372"/>
              <a:gd name="connsiteX0" fmla="*/ 1470202 w 1470202"/>
              <a:gd name="connsiteY0" fmla="*/ 0 h 1496372"/>
              <a:gd name="connsiteX1" fmla="*/ 111525 w 1470202"/>
              <a:gd name="connsiteY1" fmla="*/ 241076 h 1496372"/>
              <a:gd name="connsiteX2" fmla="*/ 111524 w 1470202"/>
              <a:gd name="connsiteY2" fmla="*/ 802550 h 1496372"/>
              <a:gd name="connsiteX3" fmla="*/ 279966 w 1470202"/>
              <a:gd name="connsiteY3" fmla="*/ 1195582 h 1496372"/>
              <a:gd name="connsiteX4" fmla="*/ 384241 w 1470202"/>
              <a:gd name="connsiteY4" fmla="*/ 1496372 h 1496372"/>
              <a:gd name="connsiteX0" fmla="*/ 213587 w 1399811"/>
              <a:gd name="connsiteY0" fmla="*/ 64613 h 1496372"/>
              <a:gd name="connsiteX1" fmla="*/ 313850 w 1399811"/>
              <a:gd name="connsiteY1" fmla="*/ 1496372 h 1496372"/>
              <a:gd name="connsiteX2" fmla="*/ 77229 w 1399811"/>
              <a:gd name="connsiteY2" fmla="*/ 1496372 h 1496372"/>
              <a:gd name="connsiteX3" fmla="*/ 213587 w 1399811"/>
              <a:gd name="connsiteY3" fmla="*/ 64613 h 1496372"/>
              <a:gd name="connsiteX0" fmla="*/ 1399811 w 1399811"/>
              <a:gd name="connsiteY0" fmla="*/ 0 h 1496372"/>
              <a:gd name="connsiteX1" fmla="*/ 1057134 w 1399811"/>
              <a:gd name="connsiteY1" fmla="*/ 232610 h 1496372"/>
              <a:gd name="connsiteX2" fmla="*/ 41133 w 1399811"/>
              <a:gd name="connsiteY2" fmla="*/ 802550 h 1496372"/>
              <a:gd name="connsiteX3" fmla="*/ 209575 w 1399811"/>
              <a:gd name="connsiteY3" fmla="*/ 1195582 h 1496372"/>
              <a:gd name="connsiteX4" fmla="*/ 313850 w 1399811"/>
              <a:gd name="connsiteY4" fmla="*/ 1496372 h 1496372"/>
              <a:gd name="connsiteX0" fmla="*/ 207034 w 1393258"/>
              <a:gd name="connsiteY0" fmla="*/ 64613 h 1496372"/>
              <a:gd name="connsiteX1" fmla="*/ 307297 w 1393258"/>
              <a:gd name="connsiteY1" fmla="*/ 1496372 h 1496372"/>
              <a:gd name="connsiteX2" fmla="*/ 70676 w 1393258"/>
              <a:gd name="connsiteY2" fmla="*/ 1496372 h 1496372"/>
              <a:gd name="connsiteX3" fmla="*/ 207034 w 1393258"/>
              <a:gd name="connsiteY3" fmla="*/ 64613 h 1496372"/>
              <a:gd name="connsiteX0" fmla="*/ 1393258 w 1393258"/>
              <a:gd name="connsiteY0" fmla="*/ 0 h 1496372"/>
              <a:gd name="connsiteX1" fmla="*/ 1050581 w 1393258"/>
              <a:gd name="connsiteY1" fmla="*/ 232610 h 1496372"/>
              <a:gd name="connsiteX2" fmla="*/ 957447 w 1393258"/>
              <a:gd name="connsiteY2" fmla="*/ 1073483 h 1496372"/>
              <a:gd name="connsiteX3" fmla="*/ 203022 w 1393258"/>
              <a:gd name="connsiteY3" fmla="*/ 1195582 h 1496372"/>
              <a:gd name="connsiteX4" fmla="*/ 307297 w 1393258"/>
              <a:gd name="connsiteY4" fmla="*/ 1496372 h 1496372"/>
              <a:gd name="connsiteX0" fmla="*/ 207034 w 1393258"/>
              <a:gd name="connsiteY0" fmla="*/ 64613 h 1496372"/>
              <a:gd name="connsiteX1" fmla="*/ 307297 w 1393258"/>
              <a:gd name="connsiteY1" fmla="*/ 1496372 h 1496372"/>
              <a:gd name="connsiteX2" fmla="*/ 70676 w 1393258"/>
              <a:gd name="connsiteY2" fmla="*/ 1496372 h 1496372"/>
              <a:gd name="connsiteX3" fmla="*/ 207034 w 1393258"/>
              <a:gd name="connsiteY3" fmla="*/ 64613 h 1496372"/>
              <a:gd name="connsiteX0" fmla="*/ 1393258 w 1393258"/>
              <a:gd name="connsiteY0" fmla="*/ 0 h 1496372"/>
              <a:gd name="connsiteX1" fmla="*/ 1050581 w 1393258"/>
              <a:gd name="connsiteY1" fmla="*/ 232610 h 1496372"/>
              <a:gd name="connsiteX2" fmla="*/ 957447 w 1393258"/>
              <a:gd name="connsiteY2" fmla="*/ 1073483 h 1496372"/>
              <a:gd name="connsiteX3" fmla="*/ 473955 w 1393258"/>
              <a:gd name="connsiteY3" fmla="*/ 1170182 h 1496372"/>
              <a:gd name="connsiteX4" fmla="*/ 307297 w 1393258"/>
              <a:gd name="connsiteY4" fmla="*/ 1496372 h 1496372"/>
              <a:gd name="connsiteX0" fmla="*/ 207034 w 1393258"/>
              <a:gd name="connsiteY0" fmla="*/ 64613 h 1496372"/>
              <a:gd name="connsiteX1" fmla="*/ 307297 w 1393258"/>
              <a:gd name="connsiteY1" fmla="*/ 1496372 h 1496372"/>
              <a:gd name="connsiteX2" fmla="*/ 70676 w 1393258"/>
              <a:gd name="connsiteY2" fmla="*/ 1496372 h 1496372"/>
              <a:gd name="connsiteX3" fmla="*/ 207034 w 1393258"/>
              <a:gd name="connsiteY3" fmla="*/ 64613 h 1496372"/>
              <a:gd name="connsiteX0" fmla="*/ 1393258 w 1393258"/>
              <a:gd name="connsiteY0" fmla="*/ 0 h 1496372"/>
              <a:gd name="connsiteX1" fmla="*/ 1050581 w 1393258"/>
              <a:gd name="connsiteY1" fmla="*/ 232610 h 1496372"/>
              <a:gd name="connsiteX2" fmla="*/ 957447 w 1393258"/>
              <a:gd name="connsiteY2" fmla="*/ 1073483 h 1496372"/>
              <a:gd name="connsiteX3" fmla="*/ 473955 w 1393258"/>
              <a:gd name="connsiteY3" fmla="*/ 1170182 h 1496372"/>
              <a:gd name="connsiteX4" fmla="*/ 307297 w 1393258"/>
              <a:gd name="connsiteY4" fmla="*/ 1496372 h 1496372"/>
              <a:gd name="connsiteX0" fmla="*/ 207034 w 1393258"/>
              <a:gd name="connsiteY0" fmla="*/ 64613 h 1496372"/>
              <a:gd name="connsiteX1" fmla="*/ 307297 w 1393258"/>
              <a:gd name="connsiteY1" fmla="*/ 1496372 h 1496372"/>
              <a:gd name="connsiteX2" fmla="*/ 70676 w 1393258"/>
              <a:gd name="connsiteY2" fmla="*/ 1496372 h 1496372"/>
              <a:gd name="connsiteX3" fmla="*/ 207034 w 1393258"/>
              <a:gd name="connsiteY3" fmla="*/ 64613 h 1496372"/>
              <a:gd name="connsiteX0" fmla="*/ 1393258 w 1393258"/>
              <a:gd name="connsiteY0" fmla="*/ 0 h 1496372"/>
              <a:gd name="connsiteX1" fmla="*/ 1050581 w 1393258"/>
              <a:gd name="connsiteY1" fmla="*/ 232610 h 1496372"/>
              <a:gd name="connsiteX2" fmla="*/ 957447 w 1393258"/>
              <a:gd name="connsiteY2" fmla="*/ 1073483 h 1496372"/>
              <a:gd name="connsiteX3" fmla="*/ 473955 w 1393258"/>
              <a:gd name="connsiteY3" fmla="*/ 1170182 h 1496372"/>
              <a:gd name="connsiteX4" fmla="*/ 307297 w 1393258"/>
              <a:gd name="connsiteY4" fmla="*/ 1496372 h 1496372"/>
              <a:gd name="connsiteX0" fmla="*/ 207034 w 1393258"/>
              <a:gd name="connsiteY0" fmla="*/ 64613 h 1496372"/>
              <a:gd name="connsiteX1" fmla="*/ 307297 w 1393258"/>
              <a:gd name="connsiteY1" fmla="*/ 1496372 h 1496372"/>
              <a:gd name="connsiteX2" fmla="*/ 70676 w 1393258"/>
              <a:gd name="connsiteY2" fmla="*/ 1496372 h 1496372"/>
              <a:gd name="connsiteX3" fmla="*/ 207034 w 1393258"/>
              <a:gd name="connsiteY3" fmla="*/ 64613 h 1496372"/>
              <a:gd name="connsiteX0" fmla="*/ 1393258 w 1393258"/>
              <a:gd name="connsiteY0" fmla="*/ 0 h 1496372"/>
              <a:gd name="connsiteX1" fmla="*/ 1050581 w 1393258"/>
              <a:gd name="connsiteY1" fmla="*/ 232610 h 1496372"/>
              <a:gd name="connsiteX2" fmla="*/ 957447 w 1393258"/>
              <a:gd name="connsiteY2" fmla="*/ 1073483 h 1496372"/>
              <a:gd name="connsiteX3" fmla="*/ 541688 w 1393258"/>
              <a:gd name="connsiteY3" fmla="*/ 1195582 h 1496372"/>
              <a:gd name="connsiteX4" fmla="*/ 307297 w 1393258"/>
              <a:gd name="connsiteY4" fmla="*/ 1496372 h 1496372"/>
              <a:gd name="connsiteX0" fmla="*/ 207034 w 1393258"/>
              <a:gd name="connsiteY0" fmla="*/ 64613 h 1496372"/>
              <a:gd name="connsiteX1" fmla="*/ 307297 w 1393258"/>
              <a:gd name="connsiteY1" fmla="*/ 1496372 h 1496372"/>
              <a:gd name="connsiteX2" fmla="*/ 70676 w 1393258"/>
              <a:gd name="connsiteY2" fmla="*/ 1496372 h 1496372"/>
              <a:gd name="connsiteX3" fmla="*/ 207034 w 1393258"/>
              <a:gd name="connsiteY3" fmla="*/ 64613 h 1496372"/>
              <a:gd name="connsiteX0" fmla="*/ 1393258 w 1393258"/>
              <a:gd name="connsiteY0" fmla="*/ 0 h 1496372"/>
              <a:gd name="connsiteX1" fmla="*/ 1050581 w 1393258"/>
              <a:gd name="connsiteY1" fmla="*/ 232610 h 1496372"/>
              <a:gd name="connsiteX2" fmla="*/ 720381 w 1393258"/>
              <a:gd name="connsiteY2" fmla="*/ 861816 h 1496372"/>
              <a:gd name="connsiteX3" fmla="*/ 541688 w 1393258"/>
              <a:gd name="connsiteY3" fmla="*/ 1195582 h 1496372"/>
              <a:gd name="connsiteX4" fmla="*/ 307297 w 1393258"/>
              <a:gd name="connsiteY4" fmla="*/ 1496372 h 1496372"/>
              <a:gd name="connsiteX0" fmla="*/ 207034 w 1393258"/>
              <a:gd name="connsiteY0" fmla="*/ 64613 h 1496372"/>
              <a:gd name="connsiteX1" fmla="*/ 307297 w 1393258"/>
              <a:gd name="connsiteY1" fmla="*/ 1496372 h 1496372"/>
              <a:gd name="connsiteX2" fmla="*/ 70676 w 1393258"/>
              <a:gd name="connsiteY2" fmla="*/ 1496372 h 1496372"/>
              <a:gd name="connsiteX3" fmla="*/ 207034 w 1393258"/>
              <a:gd name="connsiteY3" fmla="*/ 64613 h 1496372"/>
              <a:gd name="connsiteX0" fmla="*/ 1393258 w 1393258"/>
              <a:gd name="connsiteY0" fmla="*/ 0 h 1496372"/>
              <a:gd name="connsiteX1" fmla="*/ 923581 w 1393258"/>
              <a:gd name="connsiteY1" fmla="*/ 173343 h 1496372"/>
              <a:gd name="connsiteX2" fmla="*/ 720381 w 1393258"/>
              <a:gd name="connsiteY2" fmla="*/ 861816 h 1496372"/>
              <a:gd name="connsiteX3" fmla="*/ 541688 w 1393258"/>
              <a:gd name="connsiteY3" fmla="*/ 1195582 h 1496372"/>
              <a:gd name="connsiteX4" fmla="*/ 307297 w 1393258"/>
              <a:gd name="connsiteY4" fmla="*/ 1496372 h 1496372"/>
              <a:gd name="connsiteX0" fmla="*/ 207034 w 1393258"/>
              <a:gd name="connsiteY0" fmla="*/ 64613 h 1496372"/>
              <a:gd name="connsiteX1" fmla="*/ 307297 w 1393258"/>
              <a:gd name="connsiteY1" fmla="*/ 1496372 h 1496372"/>
              <a:gd name="connsiteX2" fmla="*/ 70676 w 1393258"/>
              <a:gd name="connsiteY2" fmla="*/ 1496372 h 1496372"/>
              <a:gd name="connsiteX3" fmla="*/ 207034 w 1393258"/>
              <a:gd name="connsiteY3" fmla="*/ 64613 h 1496372"/>
              <a:gd name="connsiteX0" fmla="*/ 1393258 w 1393258"/>
              <a:gd name="connsiteY0" fmla="*/ 0 h 1496372"/>
              <a:gd name="connsiteX1" fmla="*/ 923581 w 1393258"/>
              <a:gd name="connsiteY1" fmla="*/ 173343 h 1496372"/>
              <a:gd name="connsiteX2" fmla="*/ 915115 w 1393258"/>
              <a:gd name="connsiteY2" fmla="*/ 887216 h 1496372"/>
              <a:gd name="connsiteX3" fmla="*/ 541688 w 1393258"/>
              <a:gd name="connsiteY3" fmla="*/ 1195582 h 1496372"/>
              <a:gd name="connsiteX4" fmla="*/ 307297 w 1393258"/>
              <a:gd name="connsiteY4" fmla="*/ 1496372 h 1496372"/>
              <a:gd name="connsiteX0" fmla="*/ 207034 w 1393258"/>
              <a:gd name="connsiteY0" fmla="*/ 64613 h 1848595"/>
              <a:gd name="connsiteX1" fmla="*/ 307297 w 1393258"/>
              <a:gd name="connsiteY1" fmla="*/ 1496372 h 1848595"/>
              <a:gd name="connsiteX2" fmla="*/ 70676 w 1393258"/>
              <a:gd name="connsiteY2" fmla="*/ 1496372 h 1848595"/>
              <a:gd name="connsiteX3" fmla="*/ 207034 w 1393258"/>
              <a:gd name="connsiteY3" fmla="*/ 64613 h 1848595"/>
              <a:gd name="connsiteX0" fmla="*/ 1393258 w 1393258"/>
              <a:gd name="connsiteY0" fmla="*/ 0 h 1848595"/>
              <a:gd name="connsiteX1" fmla="*/ 923581 w 1393258"/>
              <a:gd name="connsiteY1" fmla="*/ 173343 h 1848595"/>
              <a:gd name="connsiteX2" fmla="*/ 915115 w 1393258"/>
              <a:gd name="connsiteY2" fmla="*/ 887216 h 1848595"/>
              <a:gd name="connsiteX3" fmla="*/ 541688 w 1393258"/>
              <a:gd name="connsiteY3" fmla="*/ 1195582 h 1848595"/>
              <a:gd name="connsiteX4" fmla="*/ 731503 w 1393258"/>
              <a:gd name="connsiteY4" fmla="*/ 1848595 h 1848595"/>
              <a:gd name="connsiteX0" fmla="*/ 207034 w 1393258"/>
              <a:gd name="connsiteY0" fmla="*/ 64613 h 1848595"/>
              <a:gd name="connsiteX1" fmla="*/ 307297 w 1393258"/>
              <a:gd name="connsiteY1" fmla="*/ 1496372 h 1848595"/>
              <a:gd name="connsiteX2" fmla="*/ 70676 w 1393258"/>
              <a:gd name="connsiteY2" fmla="*/ 1496372 h 1848595"/>
              <a:gd name="connsiteX3" fmla="*/ 207034 w 1393258"/>
              <a:gd name="connsiteY3" fmla="*/ 64613 h 1848595"/>
              <a:gd name="connsiteX0" fmla="*/ 1393258 w 1393258"/>
              <a:gd name="connsiteY0" fmla="*/ 0 h 1848595"/>
              <a:gd name="connsiteX1" fmla="*/ 923581 w 1393258"/>
              <a:gd name="connsiteY1" fmla="*/ 173343 h 1848595"/>
              <a:gd name="connsiteX2" fmla="*/ 915115 w 1393258"/>
              <a:gd name="connsiteY2" fmla="*/ 887216 h 1848595"/>
              <a:gd name="connsiteX3" fmla="*/ 862199 w 1393258"/>
              <a:gd name="connsiteY3" fmla="*/ 1241030 h 1848595"/>
              <a:gd name="connsiteX4" fmla="*/ 731503 w 1393258"/>
              <a:gd name="connsiteY4" fmla="*/ 1848595 h 1848595"/>
              <a:gd name="connsiteX0" fmla="*/ 207034 w 1393258"/>
              <a:gd name="connsiteY0" fmla="*/ 64613 h 1848595"/>
              <a:gd name="connsiteX1" fmla="*/ 307297 w 1393258"/>
              <a:gd name="connsiteY1" fmla="*/ 1496372 h 1848595"/>
              <a:gd name="connsiteX2" fmla="*/ 70676 w 1393258"/>
              <a:gd name="connsiteY2" fmla="*/ 1496372 h 1848595"/>
              <a:gd name="connsiteX3" fmla="*/ 207034 w 1393258"/>
              <a:gd name="connsiteY3" fmla="*/ 64613 h 1848595"/>
              <a:gd name="connsiteX0" fmla="*/ 1393258 w 1393258"/>
              <a:gd name="connsiteY0" fmla="*/ 0 h 1848595"/>
              <a:gd name="connsiteX1" fmla="*/ 923581 w 1393258"/>
              <a:gd name="connsiteY1" fmla="*/ 173343 h 1848595"/>
              <a:gd name="connsiteX2" fmla="*/ 915115 w 1393258"/>
              <a:gd name="connsiteY2" fmla="*/ 887216 h 1848595"/>
              <a:gd name="connsiteX3" fmla="*/ 1352393 w 1393258"/>
              <a:gd name="connsiteY3" fmla="*/ 1672787 h 1848595"/>
              <a:gd name="connsiteX4" fmla="*/ 731503 w 1393258"/>
              <a:gd name="connsiteY4" fmla="*/ 1848595 h 1848595"/>
              <a:gd name="connsiteX0" fmla="*/ 207034 w 1500872"/>
              <a:gd name="connsiteY0" fmla="*/ 64613 h 1848595"/>
              <a:gd name="connsiteX1" fmla="*/ 307297 w 1500872"/>
              <a:gd name="connsiteY1" fmla="*/ 1496372 h 1848595"/>
              <a:gd name="connsiteX2" fmla="*/ 70676 w 1500872"/>
              <a:gd name="connsiteY2" fmla="*/ 1496372 h 1848595"/>
              <a:gd name="connsiteX3" fmla="*/ 207034 w 1500872"/>
              <a:gd name="connsiteY3" fmla="*/ 64613 h 1848595"/>
              <a:gd name="connsiteX0" fmla="*/ 1393258 w 1500872"/>
              <a:gd name="connsiteY0" fmla="*/ 0 h 1848595"/>
              <a:gd name="connsiteX1" fmla="*/ 923581 w 1500872"/>
              <a:gd name="connsiteY1" fmla="*/ 173343 h 1848595"/>
              <a:gd name="connsiteX2" fmla="*/ 1452443 w 1500872"/>
              <a:gd name="connsiteY2" fmla="*/ 1069008 h 1848595"/>
              <a:gd name="connsiteX3" fmla="*/ 1352393 w 1500872"/>
              <a:gd name="connsiteY3" fmla="*/ 1672787 h 1848595"/>
              <a:gd name="connsiteX4" fmla="*/ 731503 w 1500872"/>
              <a:gd name="connsiteY4" fmla="*/ 1848595 h 1848595"/>
              <a:gd name="connsiteX0" fmla="*/ 207034 w 1480387"/>
              <a:gd name="connsiteY0" fmla="*/ 64613 h 1848595"/>
              <a:gd name="connsiteX1" fmla="*/ 307297 w 1480387"/>
              <a:gd name="connsiteY1" fmla="*/ 1496372 h 1848595"/>
              <a:gd name="connsiteX2" fmla="*/ 70676 w 1480387"/>
              <a:gd name="connsiteY2" fmla="*/ 1496372 h 1848595"/>
              <a:gd name="connsiteX3" fmla="*/ 207034 w 1480387"/>
              <a:gd name="connsiteY3" fmla="*/ 64613 h 1848595"/>
              <a:gd name="connsiteX0" fmla="*/ 1393258 w 1480387"/>
              <a:gd name="connsiteY0" fmla="*/ 0 h 1848595"/>
              <a:gd name="connsiteX1" fmla="*/ 1215811 w 1480387"/>
              <a:gd name="connsiteY1" fmla="*/ 355134 h 1848595"/>
              <a:gd name="connsiteX2" fmla="*/ 1452443 w 1480387"/>
              <a:gd name="connsiteY2" fmla="*/ 1069008 h 1848595"/>
              <a:gd name="connsiteX3" fmla="*/ 1352393 w 1480387"/>
              <a:gd name="connsiteY3" fmla="*/ 1672787 h 1848595"/>
              <a:gd name="connsiteX4" fmla="*/ 731503 w 1480387"/>
              <a:gd name="connsiteY4" fmla="*/ 1848595 h 1848595"/>
              <a:gd name="connsiteX0" fmla="*/ 207034 w 1480387"/>
              <a:gd name="connsiteY0" fmla="*/ 0 h 1783982"/>
              <a:gd name="connsiteX1" fmla="*/ 307297 w 1480387"/>
              <a:gd name="connsiteY1" fmla="*/ 1431759 h 1783982"/>
              <a:gd name="connsiteX2" fmla="*/ 70676 w 1480387"/>
              <a:gd name="connsiteY2" fmla="*/ 1431759 h 1783982"/>
              <a:gd name="connsiteX3" fmla="*/ 207034 w 1480387"/>
              <a:gd name="connsiteY3" fmla="*/ 0 h 1783982"/>
              <a:gd name="connsiteX0" fmla="*/ 1364978 w 1480387"/>
              <a:gd name="connsiteY0" fmla="*/ 71732 h 1783982"/>
              <a:gd name="connsiteX1" fmla="*/ 1215811 w 1480387"/>
              <a:gd name="connsiteY1" fmla="*/ 290521 h 1783982"/>
              <a:gd name="connsiteX2" fmla="*/ 1452443 w 1480387"/>
              <a:gd name="connsiteY2" fmla="*/ 1004395 h 1783982"/>
              <a:gd name="connsiteX3" fmla="*/ 1352393 w 1480387"/>
              <a:gd name="connsiteY3" fmla="*/ 1608174 h 1783982"/>
              <a:gd name="connsiteX4" fmla="*/ 731503 w 1480387"/>
              <a:gd name="connsiteY4" fmla="*/ 1783982 h 1783982"/>
              <a:gd name="connsiteX0" fmla="*/ 207034 w 1480387"/>
              <a:gd name="connsiteY0" fmla="*/ 0 h 1818068"/>
              <a:gd name="connsiteX1" fmla="*/ 307297 w 1480387"/>
              <a:gd name="connsiteY1" fmla="*/ 1431759 h 1818068"/>
              <a:gd name="connsiteX2" fmla="*/ 70676 w 1480387"/>
              <a:gd name="connsiteY2" fmla="*/ 1431759 h 1818068"/>
              <a:gd name="connsiteX3" fmla="*/ 207034 w 1480387"/>
              <a:gd name="connsiteY3" fmla="*/ 0 h 1818068"/>
              <a:gd name="connsiteX0" fmla="*/ 1364978 w 1480387"/>
              <a:gd name="connsiteY0" fmla="*/ 71732 h 1818068"/>
              <a:gd name="connsiteX1" fmla="*/ 1215811 w 1480387"/>
              <a:gd name="connsiteY1" fmla="*/ 290521 h 1818068"/>
              <a:gd name="connsiteX2" fmla="*/ 1452443 w 1480387"/>
              <a:gd name="connsiteY2" fmla="*/ 1004395 h 1818068"/>
              <a:gd name="connsiteX3" fmla="*/ 1352393 w 1480387"/>
              <a:gd name="connsiteY3" fmla="*/ 1608174 h 1818068"/>
              <a:gd name="connsiteX4" fmla="*/ 986026 w 1480387"/>
              <a:gd name="connsiteY4" fmla="*/ 1818068 h 1818068"/>
              <a:gd name="connsiteX0" fmla="*/ 207034 w 1466687"/>
              <a:gd name="connsiteY0" fmla="*/ 0 h 1818068"/>
              <a:gd name="connsiteX1" fmla="*/ 307297 w 1466687"/>
              <a:gd name="connsiteY1" fmla="*/ 1431759 h 1818068"/>
              <a:gd name="connsiteX2" fmla="*/ 70676 w 1466687"/>
              <a:gd name="connsiteY2" fmla="*/ 1431759 h 1818068"/>
              <a:gd name="connsiteX3" fmla="*/ 207034 w 1466687"/>
              <a:gd name="connsiteY3" fmla="*/ 0 h 1818068"/>
              <a:gd name="connsiteX0" fmla="*/ 1364978 w 1466687"/>
              <a:gd name="connsiteY0" fmla="*/ 71732 h 1818068"/>
              <a:gd name="connsiteX1" fmla="*/ 1423201 w 1466687"/>
              <a:gd name="connsiteY1" fmla="*/ 574572 h 1818068"/>
              <a:gd name="connsiteX2" fmla="*/ 1452443 w 1466687"/>
              <a:gd name="connsiteY2" fmla="*/ 1004395 h 1818068"/>
              <a:gd name="connsiteX3" fmla="*/ 1352393 w 1466687"/>
              <a:gd name="connsiteY3" fmla="*/ 1608174 h 1818068"/>
              <a:gd name="connsiteX4" fmla="*/ 986026 w 1466687"/>
              <a:gd name="connsiteY4" fmla="*/ 1818068 h 1818068"/>
              <a:gd name="connsiteX0" fmla="*/ 207034 w 1478464"/>
              <a:gd name="connsiteY0" fmla="*/ 0 h 1818068"/>
              <a:gd name="connsiteX1" fmla="*/ 307297 w 1478464"/>
              <a:gd name="connsiteY1" fmla="*/ 1431759 h 1818068"/>
              <a:gd name="connsiteX2" fmla="*/ 70676 w 1478464"/>
              <a:gd name="connsiteY2" fmla="*/ 1431759 h 1818068"/>
              <a:gd name="connsiteX3" fmla="*/ 207034 w 1478464"/>
              <a:gd name="connsiteY3" fmla="*/ 0 h 1818068"/>
              <a:gd name="connsiteX0" fmla="*/ 1364978 w 1478464"/>
              <a:gd name="connsiteY0" fmla="*/ 71732 h 1818068"/>
              <a:gd name="connsiteX1" fmla="*/ 1244092 w 1478464"/>
              <a:gd name="connsiteY1" fmla="*/ 665468 h 1818068"/>
              <a:gd name="connsiteX2" fmla="*/ 1452443 w 1478464"/>
              <a:gd name="connsiteY2" fmla="*/ 1004395 h 1818068"/>
              <a:gd name="connsiteX3" fmla="*/ 1352393 w 1478464"/>
              <a:gd name="connsiteY3" fmla="*/ 1608174 h 1818068"/>
              <a:gd name="connsiteX4" fmla="*/ 986026 w 1478464"/>
              <a:gd name="connsiteY4" fmla="*/ 1818068 h 1818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8464" h="1818068" stroke="0" extrusionOk="0">
                <a:moveTo>
                  <a:pt x="207034" y="0"/>
                </a:moveTo>
                <a:cubicBezTo>
                  <a:pt x="337716" y="0"/>
                  <a:pt x="307297" y="587862"/>
                  <a:pt x="307297" y="1431759"/>
                </a:cubicBezTo>
                <a:lnTo>
                  <a:pt x="70676" y="1431759"/>
                </a:lnTo>
                <a:cubicBezTo>
                  <a:pt x="116129" y="954506"/>
                  <a:pt x="-191345" y="509337"/>
                  <a:pt x="207034" y="0"/>
                </a:cubicBezTo>
                <a:close/>
              </a:path>
              <a:path w="1478464" h="1818068" fill="none">
                <a:moveTo>
                  <a:pt x="1364978" y="71732"/>
                </a:moveTo>
                <a:cubicBezTo>
                  <a:pt x="1308162" y="93122"/>
                  <a:pt x="1229515" y="510024"/>
                  <a:pt x="1244092" y="665468"/>
                </a:cubicBezTo>
                <a:cubicBezTo>
                  <a:pt x="1258669" y="820912"/>
                  <a:pt x="1434393" y="847277"/>
                  <a:pt x="1452443" y="1004395"/>
                </a:cubicBezTo>
                <a:cubicBezTo>
                  <a:pt x="1470493" y="1161513"/>
                  <a:pt x="1535540" y="1484070"/>
                  <a:pt x="1352393" y="1608174"/>
                </a:cubicBezTo>
                <a:cubicBezTo>
                  <a:pt x="1194646" y="1698411"/>
                  <a:pt x="986026" y="1762589"/>
                  <a:pt x="986026" y="1818068"/>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Arc 15">
            <a:extLst>
              <a:ext uri="{FF2B5EF4-FFF2-40B4-BE49-F238E27FC236}">
                <a16:creationId xmlns:a16="http://schemas.microsoft.com/office/drawing/2014/main" id="{259A3E62-6632-4DE9-AADB-2AAC6AA30D23}"/>
              </a:ext>
            </a:extLst>
          </p:cNvPr>
          <p:cNvSpPr/>
          <p:nvPr/>
        </p:nvSpPr>
        <p:spPr>
          <a:xfrm>
            <a:off x="4292686" y="2215816"/>
            <a:ext cx="1654000" cy="1946859"/>
          </a:xfrm>
          <a:custGeom>
            <a:avLst/>
            <a:gdLst>
              <a:gd name="connsiteX0" fmla="*/ 236621 w 473242"/>
              <a:gd name="connsiteY0" fmla="*/ 0 h 3056021"/>
              <a:gd name="connsiteX1" fmla="*/ 473242 w 473242"/>
              <a:gd name="connsiteY1" fmla="*/ 1528011 h 3056021"/>
              <a:gd name="connsiteX2" fmla="*/ 236621 w 473242"/>
              <a:gd name="connsiteY2" fmla="*/ 1528011 h 3056021"/>
              <a:gd name="connsiteX3" fmla="*/ 236621 w 473242"/>
              <a:gd name="connsiteY3" fmla="*/ 0 h 3056021"/>
              <a:gd name="connsiteX0" fmla="*/ 236621 w 473242"/>
              <a:gd name="connsiteY0" fmla="*/ 0 h 3056021"/>
              <a:gd name="connsiteX1" fmla="*/ 473242 w 473242"/>
              <a:gd name="connsiteY1" fmla="*/ 1528011 h 3056021"/>
              <a:gd name="connsiteX0" fmla="*/ 0 w 405386"/>
              <a:gd name="connsiteY0" fmla="*/ 0 h 1528011"/>
              <a:gd name="connsiteX1" fmla="*/ 236621 w 405386"/>
              <a:gd name="connsiteY1" fmla="*/ 1528011 h 1528011"/>
              <a:gd name="connsiteX2" fmla="*/ 0 w 405386"/>
              <a:gd name="connsiteY2" fmla="*/ 1528011 h 1528011"/>
              <a:gd name="connsiteX3" fmla="*/ 0 w 405386"/>
              <a:gd name="connsiteY3" fmla="*/ 0 h 1528011"/>
              <a:gd name="connsiteX0" fmla="*/ 368968 w 405386"/>
              <a:gd name="connsiteY0" fmla="*/ 104274 h 1528011"/>
              <a:gd name="connsiteX1" fmla="*/ 236621 w 405386"/>
              <a:gd name="connsiteY1" fmla="*/ 1528011 h 1528011"/>
              <a:gd name="connsiteX0" fmla="*/ 364959 w 733927"/>
              <a:gd name="connsiteY0" fmla="*/ 0 h 1528011"/>
              <a:gd name="connsiteX1" fmla="*/ 601580 w 733927"/>
              <a:gd name="connsiteY1" fmla="*/ 1528011 h 1528011"/>
              <a:gd name="connsiteX2" fmla="*/ 364959 w 733927"/>
              <a:gd name="connsiteY2" fmla="*/ 1528011 h 1528011"/>
              <a:gd name="connsiteX3" fmla="*/ 364959 w 733927"/>
              <a:gd name="connsiteY3" fmla="*/ 0 h 1528011"/>
              <a:gd name="connsiteX0" fmla="*/ 733927 w 733927"/>
              <a:gd name="connsiteY0" fmla="*/ 104274 h 1528011"/>
              <a:gd name="connsiteX1" fmla="*/ 0 w 733927"/>
              <a:gd name="connsiteY1" fmla="*/ 786063 h 1528011"/>
              <a:gd name="connsiteX2" fmla="*/ 601580 w 733927"/>
              <a:gd name="connsiteY2" fmla="*/ 1528011 h 1528011"/>
              <a:gd name="connsiteX0" fmla="*/ 364959 w 733927"/>
              <a:gd name="connsiteY0" fmla="*/ 0 h 1528011"/>
              <a:gd name="connsiteX1" fmla="*/ 601580 w 733927"/>
              <a:gd name="connsiteY1" fmla="*/ 1528011 h 1528011"/>
              <a:gd name="connsiteX2" fmla="*/ 364959 w 733927"/>
              <a:gd name="connsiteY2" fmla="*/ 1528011 h 1528011"/>
              <a:gd name="connsiteX3" fmla="*/ 364959 w 733927"/>
              <a:gd name="connsiteY3" fmla="*/ 0 h 1528011"/>
              <a:gd name="connsiteX0" fmla="*/ 733927 w 733927"/>
              <a:gd name="connsiteY0" fmla="*/ 104274 h 1528011"/>
              <a:gd name="connsiteX1" fmla="*/ 0 w 733927"/>
              <a:gd name="connsiteY1" fmla="*/ 786063 h 1528011"/>
              <a:gd name="connsiteX2" fmla="*/ 601580 w 733927"/>
              <a:gd name="connsiteY2" fmla="*/ 1528011 h 1528011"/>
              <a:gd name="connsiteX0" fmla="*/ 366879 w 735847"/>
              <a:gd name="connsiteY0" fmla="*/ 0 h 1528011"/>
              <a:gd name="connsiteX1" fmla="*/ 603500 w 735847"/>
              <a:gd name="connsiteY1" fmla="*/ 1528011 h 1528011"/>
              <a:gd name="connsiteX2" fmla="*/ 366879 w 735847"/>
              <a:gd name="connsiteY2" fmla="*/ 1528011 h 1528011"/>
              <a:gd name="connsiteX3" fmla="*/ 366879 w 735847"/>
              <a:gd name="connsiteY3" fmla="*/ 0 h 1528011"/>
              <a:gd name="connsiteX0" fmla="*/ 735847 w 735847"/>
              <a:gd name="connsiteY0" fmla="*/ 104274 h 1528011"/>
              <a:gd name="connsiteX1" fmla="*/ 1920 w 735847"/>
              <a:gd name="connsiteY1" fmla="*/ 786063 h 1528011"/>
              <a:gd name="connsiteX2" fmla="*/ 603500 w 735847"/>
              <a:gd name="connsiteY2" fmla="*/ 1528011 h 1528011"/>
              <a:gd name="connsiteX0" fmla="*/ 367870 w 604491"/>
              <a:gd name="connsiteY0" fmla="*/ 56148 h 1584159"/>
              <a:gd name="connsiteX1" fmla="*/ 604491 w 604491"/>
              <a:gd name="connsiteY1" fmla="*/ 1584159 h 1584159"/>
              <a:gd name="connsiteX2" fmla="*/ 367870 w 604491"/>
              <a:gd name="connsiteY2" fmla="*/ 1584159 h 1584159"/>
              <a:gd name="connsiteX3" fmla="*/ 367870 w 604491"/>
              <a:gd name="connsiteY3" fmla="*/ 56148 h 1584159"/>
              <a:gd name="connsiteX0" fmla="*/ 464122 w 604491"/>
              <a:gd name="connsiteY0" fmla="*/ 0 h 1584159"/>
              <a:gd name="connsiteX1" fmla="*/ 2911 w 604491"/>
              <a:gd name="connsiteY1" fmla="*/ 842211 h 1584159"/>
              <a:gd name="connsiteX2" fmla="*/ 604491 w 604491"/>
              <a:gd name="connsiteY2" fmla="*/ 1584159 h 1584159"/>
              <a:gd name="connsiteX0" fmla="*/ 504228 w 607560"/>
              <a:gd name="connsiteY0" fmla="*/ 152400 h 1584159"/>
              <a:gd name="connsiteX1" fmla="*/ 604491 w 607560"/>
              <a:gd name="connsiteY1" fmla="*/ 1584159 h 1584159"/>
              <a:gd name="connsiteX2" fmla="*/ 367870 w 607560"/>
              <a:gd name="connsiteY2" fmla="*/ 1584159 h 1584159"/>
              <a:gd name="connsiteX3" fmla="*/ 504228 w 607560"/>
              <a:gd name="connsiteY3" fmla="*/ 152400 h 1584159"/>
              <a:gd name="connsiteX0" fmla="*/ 464122 w 607560"/>
              <a:gd name="connsiteY0" fmla="*/ 0 h 1584159"/>
              <a:gd name="connsiteX1" fmla="*/ 2911 w 607560"/>
              <a:gd name="connsiteY1" fmla="*/ 842211 h 1584159"/>
              <a:gd name="connsiteX2" fmla="*/ 604491 w 607560"/>
              <a:gd name="connsiteY2" fmla="*/ 1584159 h 1584159"/>
              <a:gd name="connsiteX0" fmla="*/ 504228 w 607560"/>
              <a:gd name="connsiteY0" fmla="*/ 152400 h 1584159"/>
              <a:gd name="connsiteX1" fmla="*/ 604491 w 607560"/>
              <a:gd name="connsiteY1" fmla="*/ 1584159 h 1584159"/>
              <a:gd name="connsiteX2" fmla="*/ 367870 w 607560"/>
              <a:gd name="connsiteY2" fmla="*/ 1584159 h 1584159"/>
              <a:gd name="connsiteX3" fmla="*/ 504228 w 607560"/>
              <a:gd name="connsiteY3" fmla="*/ 152400 h 1584159"/>
              <a:gd name="connsiteX0" fmla="*/ 464122 w 607560"/>
              <a:gd name="connsiteY0" fmla="*/ 0 h 1584159"/>
              <a:gd name="connsiteX1" fmla="*/ 2911 w 607560"/>
              <a:gd name="connsiteY1" fmla="*/ 842211 h 1584159"/>
              <a:gd name="connsiteX2" fmla="*/ 604491 w 607560"/>
              <a:gd name="connsiteY2" fmla="*/ 1584159 h 1584159"/>
              <a:gd name="connsiteX0" fmla="*/ 520184 w 623516"/>
              <a:gd name="connsiteY0" fmla="*/ 152400 h 1584159"/>
              <a:gd name="connsiteX1" fmla="*/ 620447 w 623516"/>
              <a:gd name="connsiteY1" fmla="*/ 1584159 h 1584159"/>
              <a:gd name="connsiteX2" fmla="*/ 383826 w 623516"/>
              <a:gd name="connsiteY2" fmla="*/ 1584159 h 1584159"/>
              <a:gd name="connsiteX3" fmla="*/ 520184 w 623516"/>
              <a:gd name="connsiteY3" fmla="*/ 152400 h 1584159"/>
              <a:gd name="connsiteX0" fmla="*/ 480078 w 623516"/>
              <a:gd name="connsiteY0" fmla="*/ 0 h 1584159"/>
              <a:gd name="connsiteX1" fmla="*/ 2825 w 623516"/>
              <a:gd name="connsiteY1" fmla="*/ 882316 h 1584159"/>
              <a:gd name="connsiteX2" fmla="*/ 620447 w 623516"/>
              <a:gd name="connsiteY2" fmla="*/ 1584159 h 1584159"/>
              <a:gd name="connsiteX0" fmla="*/ 496253 w 599585"/>
              <a:gd name="connsiteY0" fmla="*/ 152400 h 1584159"/>
              <a:gd name="connsiteX1" fmla="*/ 596516 w 599585"/>
              <a:gd name="connsiteY1" fmla="*/ 1584159 h 1584159"/>
              <a:gd name="connsiteX2" fmla="*/ 359895 w 599585"/>
              <a:gd name="connsiteY2" fmla="*/ 1584159 h 1584159"/>
              <a:gd name="connsiteX3" fmla="*/ 496253 w 599585"/>
              <a:gd name="connsiteY3" fmla="*/ 152400 h 1584159"/>
              <a:gd name="connsiteX0" fmla="*/ 456147 w 599585"/>
              <a:gd name="connsiteY0" fmla="*/ 0 h 1584159"/>
              <a:gd name="connsiteX1" fmla="*/ 2957 w 599585"/>
              <a:gd name="connsiteY1" fmla="*/ 1058779 h 1584159"/>
              <a:gd name="connsiteX2" fmla="*/ 596516 w 599585"/>
              <a:gd name="connsiteY2" fmla="*/ 1584159 h 1584159"/>
              <a:gd name="connsiteX0" fmla="*/ 496253 w 599585"/>
              <a:gd name="connsiteY0" fmla="*/ 152400 h 1584159"/>
              <a:gd name="connsiteX1" fmla="*/ 596516 w 599585"/>
              <a:gd name="connsiteY1" fmla="*/ 1584159 h 1584159"/>
              <a:gd name="connsiteX2" fmla="*/ 359895 w 599585"/>
              <a:gd name="connsiteY2" fmla="*/ 1584159 h 1584159"/>
              <a:gd name="connsiteX3" fmla="*/ 496253 w 599585"/>
              <a:gd name="connsiteY3" fmla="*/ 152400 h 1584159"/>
              <a:gd name="connsiteX0" fmla="*/ 456147 w 599585"/>
              <a:gd name="connsiteY0" fmla="*/ 0 h 1584159"/>
              <a:gd name="connsiteX1" fmla="*/ 2957 w 599585"/>
              <a:gd name="connsiteY1" fmla="*/ 1058779 h 1584159"/>
              <a:gd name="connsiteX2" fmla="*/ 596516 w 599585"/>
              <a:gd name="connsiteY2" fmla="*/ 1584159 h 1584159"/>
              <a:gd name="connsiteX0" fmla="*/ 480305 w 583637"/>
              <a:gd name="connsiteY0" fmla="*/ 152400 h 1584159"/>
              <a:gd name="connsiteX1" fmla="*/ 580568 w 583637"/>
              <a:gd name="connsiteY1" fmla="*/ 1584159 h 1584159"/>
              <a:gd name="connsiteX2" fmla="*/ 343947 w 583637"/>
              <a:gd name="connsiteY2" fmla="*/ 1584159 h 1584159"/>
              <a:gd name="connsiteX3" fmla="*/ 480305 w 583637"/>
              <a:gd name="connsiteY3" fmla="*/ 152400 h 1584159"/>
              <a:gd name="connsiteX0" fmla="*/ 440199 w 583637"/>
              <a:gd name="connsiteY0" fmla="*/ 0 h 1584159"/>
              <a:gd name="connsiteX1" fmla="*/ 3051 w 583637"/>
              <a:gd name="connsiteY1" fmla="*/ 729916 h 1584159"/>
              <a:gd name="connsiteX2" fmla="*/ 580568 w 583637"/>
              <a:gd name="connsiteY2" fmla="*/ 1584159 h 1584159"/>
              <a:gd name="connsiteX0" fmla="*/ 480305 w 583637"/>
              <a:gd name="connsiteY0" fmla="*/ 152400 h 1584159"/>
              <a:gd name="connsiteX1" fmla="*/ 580568 w 583637"/>
              <a:gd name="connsiteY1" fmla="*/ 1584159 h 1584159"/>
              <a:gd name="connsiteX2" fmla="*/ 343947 w 583637"/>
              <a:gd name="connsiteY2" fmla="*/ 1584159 h 1584159"/>
              <a:gd name="connsiteX3" fmla="*/ 480305 w 583637"/>
              <a:gd name="connsiteY3" fmla="*/ 152400 h 1584159"/>
              <a:gd name="connsiteX0" fmla="*/ 440199 w 583637"/>
              <a:gd name="connsiteY0" fmla="*/ 0 h 1584159"/>
              <a:gd name="connsiteX1" fmla="*/ 3051 w 583637"/>
              <a:gd name="connsiteY1" fmla="*/ 729916 h 1584159"/>
              <a:gd name="connsiteX2" fmla="*/ 580568 w 583637"/>
              <a:gd name="connsiteY2" fmla="*/ 1584159 h 1584159"/>
              <a:gd name="connsiteX0" fmla="*/ 480305 w 583637"/>
              <a:gd name="connsiteY0" fmla="*/ 152400 h 1584159"/>
              <a:gd name="connsiteX1" fmla="*/ 580568 w 583637"/>
              <a:gd name="connsiteY1" fmla="*/ 1584159 h 1584159"/>
              <a:gd name="connsiteX2" fmla="*/ 343947 w 583637"/>
              <a:gd name="connsiteY2" fmla="*/ 1584159 h 1584159"/>
              <a:gd name="connsiteX3" fmla="*/ 480305 w 583637"/>
              <a:gd name="connsiteY3" fmla="*/ 152400 h 1584159"/>
              <a:gd name="connsiteX0" fmla="*/ 440199 w 583637"/>
              <a:gd name="connsiteY0" fmla="*/ 0 h 1584159"/>
              <a:gd name="connsiteX1" fmla="*/ 3051 w 583637"/>
              <a:gd name="connsiteY1" fmla="*/ 729916 h 1584159"/>
              <a:gd name="connsiteX2" fmla="*/ 580568 w 583637"/>
              <a:gd name="connsiteY2" fmla="*/ 1584159 h 1584159"/>
              <a:gd name="connsiteX0" fmla="*/ 666106 w 769438"/>
              <a:gd name="connsiteY0" fmla="*/ 208547 h 1640306"/>
              <a:gd name="connsiteX1" fmla="*/ 766369 w 769438"/>
              <a:gd name="connsiteY1" fmla="*/ 1640306 h 1640306"/>
              <a:gd name="connsiteX2" fmla="*/ 529748 w 769438"/>
              <a:gd name="connsiteY2" fmla="*/ 1640306 h 1640306"/>
              <a:gd name="connsiteX3" fmla="*/ 666106 w 769438"/>
              <a:gd name="connsiteY3" fmla="*/ 208547 h 1640306"/>
              <a:gd name="connsiteX0" fmla="*/ 358 w 769438"/>
              <a:gd name="connsiteY0" fmla="*/ 0 h 1640306"/>
              <a:gd name="connsiteX1" fmla="*/ 188852 w 769438"/>
              <a:gd name="connsiteY1" fmla="*/ 786063 h 1640306"/>
              <a:gd name="connsiteX2" fmla="*/ 766369 w 769438"/>
              <a:gd name="connsiteY2" fmla="*/ 1640306 h 1640306"/>
              <a:gd name="connsiteX0" fmla="*/ 1552074 w 1655406"/>
              <a:gd name="connsiteY0" fmla="*/ 208547 h 1913022"/>
              <a:gd name="connsiteX1" fmla="*/ 1652337 w 1655406"/>
              <a:gd name="connsiteY1" fmla="*/ 1640306 h 1913022"/>
              <a:gd name="connsiteX2" fmla="*/ 1415716 w 1655406"/>
              <a:gd name="connsiteY2" fmla="*/ 1640306 h 1913022"/>
              <a:gd name="connsiteX3" fmla="*/ 1552074 w 1655406"/>
              <a:gd name="connsiteY3" fmla="*/ 208547 h 1913022"/>
              <a:gd name="connsiteX0" fmla="*/ 886326 w 1655406"/>
              <a:gd name="connsiteY0" fmla="*/ 0 h 1913022"/>
              <a:gd name="connsiteX1" fmla="*/ 1074820 w 1655406"/>
              <a:gd name="connsiteY1" fmla="*/ 786063 h 1913022"/>
              <a:gd name="connsiteX2" fmla="*/ 0 w 1655406"/>
              <a:gd name="connsiteY2" fmla="*/ 1913022 h 1913022"/>
              <a:gd name="connsiteX0" fmla="*/ 1552074 w 1655406"/>
              <a:gd name="connsiteY0" fmla="*/ 208547 h 1913022"/>
              <a:gd name="connsiteX1" fmla="*/ 1652337 w 1655406"/>
              <a:gd name="connsiteY1" fmla="*/ 1640306 h 1913022"/>
              <a:gd name="connsiteX2" fmla="*/ 1415716 w 1655406"/>
              <a:gd name="connsiteY2" fmla="*/ 1640306 h 1913022"/>
              <a:gd name="connsiteX3" fmla="*/ 1552074 w 1655406"/>
              <a:gd name="connsiteY3" fmla="*/ 208547 h 1913022"/>
              <a:gd name="connsiteX0" fmla="*/ 886326 w 1655406"/>
              <a:gd name="connsiteY0" fmla="*/ 0 h 1913022"/>
              <a:gd name="connsiteX1" fmla="*/ 1259304 w 1655406"/>
              <a:gd name="connsiteY1" fmla="*/ 1211179 h 1913022"/>
              <a:gd name="connsiteX2" fmla="*/ 0 w 1655406"/>
              <a:gd name="connsiteY2" fmla="*/ 1913022 h 1913022"/>
              <a:gd name="connsiteX0" fmla="*/ 1552074 w 1655406"/>
              <a:gd name="connsiteY0" fmla="*/ 192505 h 1896980"/>
              <a:gd name="connsiteX1" fmla="*/ 1652337 w 1655406"/>
              <a:gd name="connsiteY1" fmla="*/ 1624264 h 1896980"/>
              <a:gd name="connsiteX2" fmla="*/ 1415716 w 1655406"/>
              <a:gd name="connsiteY2" fmla="*/ 1624264 h 1896980"/>
              <a:gd name="connsiteX3" fmla="*/ 1552074 w 1655406"/>
              <a:gd name="connsiteY3" fmla="*/ 192505 h 1896980"/>
              <a:gd name="connsiteX0" fmla="*/ 1592179 w 1655406"/>
              <a:gd name="connsiteY0" fmla="*/ 0 h 1896980"/>
              <a:gd name="connsiteX1" fmla="*/ 1259304 w 1655406"/>
              <a:gd name="connsiteY1" fmla="*/ 1195137 h 1896980"/>
              <a:gd name="connsiteX2" fmla="*/ 0 w 1655406"/>
              <a:gd name="connsiteY2" fmla="*/ 1896980 h 1896980"/>
              <a:gd name="connsiteX0" fmla="*/ 1552074 w 1655406"/>
              <a:gd name="connsiteY0" fmla="*/ 192505 h 1896980"/>
              <a:gd name="connsiteX1" fmla="*/ 1652337 w 1655406"/>
              <a:gd name="connsiteY1" fmla="*/ 1624264 h 1896980"/>
              <a:gd name="connsiteX2" fmla="*/ 1415716 w 1655406"/>
              <a:gd name="connsiteY2" fmla="*/ 1624264 h 1896980"/>
              <a:gd name="connsiteX3" fmla="*/ 1552074 w 1655406"/>
              <a:gd name="connsiteY3" fmla="*/ 192505 h 1896980"/>
              <a:gd name="connsiteX0" fmla="*/ 1592179 w 1655406"/>
              <a:gd name="connsiteY0" fmla="*/ 0 h 1896980"/>
              <a:gd name="connsiteX1" fmla="*/ 1042736 w 1655406"/>
              <a:gd name="connsiteY1" fmla="*/ 930442 h 1896980"/>
              <a:gd name="connsiteX2" fmla="*/ 0 w 1655406"/>
              <a:gd name="connsiteY2" fmla="*/ 1896980 h 1896980"/>
              <a:gd name="connsiteX0" fmla="*/ 1552074 w 1655406"/>
              <a:gd name="connsiteY0" fmla="*/ 192505 h 1896980"/>
              <a:gd name="connsiteX1" fmla="*/ 1652337 w 1655406"/>
              <a:gd name="connsiteY1" fmla="*/ 1624264 h 1896980"/>
              <a:gd name="connsiteX2" fmla="*/ 1415716 w 1655406"/>
              <a:gd name="connsiteY2" fmla="*/ 1624264 h 1896980"/>
              <a:gd name="connsiteX3" fmla="*/ 1552074 w 1655406"/>
              <a:gd name="connsiteY3" fmla="*/ 192505 h 1896980"/>
              <a:gd name="connsiteX0" fmla="*/ 1592179 w 1655406"/>
              <a:gd name="connsiteY0" fmla="*/ 0 h 1896980"/>
              <a:gd name="connsiteX1" fmla="*/ 1042736 w 1655406"/>
              <a:gd name="connsiteY1" fmla="*/ 930442 h 1896980"/>
              <a:gd name="connsiteX2" fmla="*/ 0 w 1655406"/>
              <a:gd name="connsiteY2" fmla="*/ 1896980 h 1896980"/>
              <a:gd name="connsiteX0" fmla="*/ 1552074 w 1655406"/>
              <a:gd name="connsiteY0" fmla="*/ 192505 h 1896980"/>
              <a:gd name="connsiteX1" fmla="*/ 1652337 w 1655406"/>
              <a:gd name="connsiteY1" fmla="*/ 1624264 h 1896980"/>
              <a:gd name="connsiteX2" fmla="*/ 1415716 w 1655406"/>
              <a:gd name="connsiteY2" fmla="*/ 1624264 h 1896980"/>
              <a:gd name="connsiteX3" fmla="*/ 1552074 w 1655406"/>
              <a:gd name="connsiteY3" fmla="*/ 192505 h 1896980"/>
              <a:gd name="connsiteX0" fmla="*/ 1592179 w 1655406"/>
              <a:gd name="connsiteY0" fmla="*/ 0 h 1896980"/>
              <a:gd name="connsiteX1" fmla="*/ 1042736 w 1655406"/>
              <a:gd name="connsiteY1" fmla="*/ 930442 h 1896980"/>
              <a:gd name="connsiteX2" fmla="*/ 0 w 1655406"/>
              <a:gd name="connsiteY2" fmla="*/ 1896980 h 1896980"/>
              <a:gd name="connsiteX0" fmla="*/ 1552074 w 1655406"/>
              <a:gd name="connsiteY0" fmla="*/ 192505 h 1896980"/>
              <a:gd name="connsiteX1" fmla="*/ 1652337 w 1655406"/>
              <a:gd name="connsiteY1" fmla="*/ 1624264 h 1896980"/>
              <a:gd name="connsiteX2" fmla="*/ 1415716 w 1655406"/>
              <a:gd name="connsiteY2" fmla="*/ 1624264 h 1896980"/>
              <a:gd name="connsiteX3" fmla="*/ 1552074 w 1655406"/>
              <a:gd name="connsiteY3" fmla="*/ 192505 h 1896980"/>
              <a:gd name="connsiteX0" fmla="*/ 1592179 w 1655406"/>
              <a:gd name="connsiteY0" fmla="*/ 0 h 1896980"/>
              <a:gd name="connsiteX1" fmla="*/ 1122947 w 1655406"/>
              <a:gd name="connsiteY1" fmla="*/ 930442 h 1896980"/>
              <a:gd name="connsiteX2" fmla="*/ 0 w 1655406"/>
              <a:gd name="connsiteY2" fmla="*/ 1896980 h 1896980"/>
              <a:gd name="connsiteX0" fmla="*/ 1552074 w 1655406"/>
              <a:gd name="connsiteY0" fmla="*/ 192505 h 1896980"/>
              <a:gd name="connsiteX1" fmla="*/ 1652337 w 1655406"/>
              <a:gd name="connsiteY1" fmla="*/ 1624264 h 1896980"/>
              <a:gd name="connsiteX2" fmla="*/ 1415716 w 1655406"/>
              <a:gd name="connsiteY2" fmla="*/ 1624264 h 1896980"/>
              <a:gd name="connsiteX3" fmla="*/ 1552074 w 1655406"/>
              <a:gd name="connsiteY3" fmla="*/ 192505 h 1896980"/>
              <a:gd name="connsiteX0" fmla="*/ 1592179 w 1655406"/>
              <a:gd name="connsiteY0" fmla="*/ 0 h 1896980"/>
              <a:gd name="connsiteX1" fmla="*/ 1122947 w 1655406"/>
              <a:gd name="connsiteY1" fmla="*/ 930442 h 1896980"/>
              <a:gd name="connsiteX2" fmla="*/ 0 w 1655406"/>
              <a:gd name="connsiteY2" fmla="*/ 1896980 h 1896980"/>
              <a:gd name="connsiteX0" fmla="*/ 1560095 w 1663427"/>
              <a:gd name="connsiteY0" fmla="*/ 192505 h 1937085"/>
              <a:gd name="connsiteX1" fmla="*/ 1660358 w 1663427"/>
              <a:gd name="connsiteY1" fmla="*/ 1624264 h 1937085"/>
              <a:gd name="connsiteX2" fmla="*/ 1423737 w 1663427"/>
              <a:gd name="connsiteY2" fmla="*/ 1624264 h 1937085"/>
              <a:gd name="connsiteX3" fmla="*/ 1560095 w 1663427"/>
              <a:gd name="connsiteY3" fmla="*/ 192505 h 1937085"/>
              <a:gd name="connsiteX0" fmla="*/ 1600200 w 1663427"/>
              <a:gd name="connsiteY0" fmla="*/ 0 h 1937085"/>
              <a:gd name="connsiteX1" fmla="*/ 1130968 w 1663427"/>
              <a:gd name="connsiteY1" fmla="*/ 930442 h 1937085"/>
              <a:gd name="connsiteX2" fmla="*/ 0 w 1663427"/>
              <a:gd name="connsiteY2" fmla="*/ 1937085 h 1937085"/>
              <a:gd name="connsiteX0" fmla="*/ 1616656 w 1719988"/>
              <a:gd name="connsiteY0" fmla="*/ 192505 h 2037700"/>
              <a:gd name="connsiteX1" fmla="*/ 1716919 w 1719988"/>
              <a:gd name="connsiteY1" fmla="*/ 1624264 h 2037700"/>
              <a:gd name="connsiteX2" fmla="*/ 1480298 w 1719988"/>
              <a:gd name="connsiteY2" fmla="*/ 1624264 h 2037700"/>
              <a:gd name="connsiteX3" fmla="*/ 1616656 w 1719988"/>
              <a:gd name="connsiteY3" fmla="*/ 192505 h 2037700"/>
              <a:gd name="connsiteX0" fmla="*/ 1656761 w 1719988"/>
              <a:gd name="connsiteY0" fmla="*/ 0 h 2037700"/>
              <a:gd name="connsiteX1" fmla="*/ 1187529 w 1719988"/>
              <a:gd name="connsiteY1" fmla="*/ 930442 h 2037700"/>
              <a:gd name="connsiteX2" fmla="*/ 0 w 1719988"/>
              <a:gd name="connsiteY2" fmla="*/ 2037700 h 2037700"/>
              <a:gd name="connsiteX0" fmla="*/ 1616656 w 1719988"/>
              <a:gd name="connsiteY0" fmla="*/ 192505 h 2037700"/>
              <a:gd name="connsiteX1" fmla="*/ 1716919 w 1719988"/>
              <a:gd name="connsiteY1" fmla="*/ 1624264 h 2037700"/>
              <a:gd name="connsiteX2" fmla="*/ 1480298 w 1719988"/>
              <a:gd name="connsiteY2" fmla="*/ 1624264 h 2037700"/>
              <a:gd name="connsiteX3" fmla="*/ 1616656 w 1719988"/>
              <a:gd name="connsiteY3" fmla="*/ 192505 h 2037700"/>
              <a:gd name="connsiteX0" fmla="*/ 1656761 w 1719988"/>
              <a:gd name="connsiteY0" fmla="*/ 0 h 2037700"/>
              <a:gd name="connsiteX1" fmla="*/ 1187529 w 1719988"/>
              <a:gd name="connsiteY1" fmla="*/ 930442 h 2037700"/>
              <a:gd name="connsiteX2" fmla="*/ 0 w 1719988"/>
              <a:gd name="connsiteY2" fmla="*/ 2037700 h 2037700"/>
              <a:gd name="connsiteX0" fmla="*/ 1522388 w 1625720"/>
              <a:gd name="connsiteY0" fmla="*/ 192505 h 2007515"/>
              <a:gd name="connsiteX1" fmla="*/ 1622651 w 1625720"/>
              <a:gd name="connsiteY1" fmla="*/ 1624264 h 2007515"/>
              <a:gd name="connsiteX2" fmla="*/ 1386030 w 1625720"/>
              <a:gd name="connsiteY2" fmla="*/ 1624264 h 2007515"/>
              <a:gd name="connsiteX3" fmla="*/ 1522388 w 1625720"/>
              <a:gd name="connsiteY3" fmla="*/ 192505 h 2007515"/>
              <a:gd name="connsiteX0" fmla="*/ 1562493 w 1625720"/>
              <a:gd name="connsiteY0" fmla="*/ 0 h 2007515"/>
              <a:gd name="connsiteX1" fmla="*/ 1093261 w 1625720"/>
              <a:gd name="connsiteY1" fmla="*/ 930442 h 2007515"/>
              <a:gd name="connsiteX2" fmla="*/ 0 w 1625720"/>
              <a:gd name="connsiteY2" fmla="*/ 2007515 h 2007515"/>
              <a:gd name="connsiteX0" fmla="*/ 1550668 w 1654000"/>
              <a:gd name="connsiteY0" fmla="*/ 192505 h 2077946"/>
              <a:gd name="connsiteX1" fmla="*/ 1650931 w 1654000"/>
              <a:gd name="connsiteY1" fmla="*/ 1624264 h 2077946"/>
              <a:gd name="connsiteX2" fmla="*/ 1414310 w 1654000"/>
              <a:gd name="connsiteY2" fmla="*/ 1624264 h 2077946"/>
              <a:gd name="connsiteX3" fmla="*/ 1550668 w 1654000"/>
              <a:gd name="connsiteY3" fmla="*/ 192505 h 2077946"/>
              <a:gd name="connsiteX0" fmla="*/ 1590773 w 1654000"/>
              <a:gd name="connsiteY0" fmla="*/ 0 h 2077946"/>
              <a:gd name="connsiteX1" fmla="*/ 1121541 w 1654000"/>
              <a:gd name="connsiteY1" fmla="*/ 930442 h 2077946"/>
              <a:gd name="connsiteX2" fmla="*/ 0 w 1654000"/>
              <a:gd name="connsiteY2" fmla="*/ 2077946 h 2077946"/>
            </a:gdLst>
            <a:ahLst/>
            <a:cxnLst>
              <a:cxn ang="0">
                <a:pos x="connsiteX0" y="connsiteY0"/>
              </a:cxn>
              <a:cxn ang="0">
                <a:pos x="connsiteX1" y="connsiteY1"/>
              </a:cxn>
              <a:cxn ang="0">
                <a:pos x="connsiteX2" y="connsiteY2"/>
              </a:cxn>
            </a:cxnLst>
            <a:rect l="l" t="t" r="r" b="b"/>
            <a:pathLst>
              <a:path w="1654000" h="2077946" stroke="0" extrusionOk="0">
                <a:moveTo>
                  <a:pt x="1550668" y="192505"/>
                </a:moveTo>
                <a:cubicBezTo>
                  <a:pt x="1681350" y="192505"/>
                  <a:pt x="1650931" y="780367"/>
                  <a:pt x="1650931" y="1624264"/>
                </a:cubicBezTo>
                <a:lnTo>
                  <a:pt x="1414310" y="1624264"/>
                </a:lnTo>
                <a:cubicBezTo>
                  <a:pt x="1459763" y="1147011"/>
                  <a:pt x="1152289" y="701842"/>
                  <a:pt x="1550668" y="192505"/>
                </a:cubicBezTo>
                <a:close/>
              </a:path>
              <a:path w="1654000" h="2077946" fill="none">
                <a:moveTo>
                  <a:pt x="1590773" y="0"/>
                </a:moveTo>
                <a:cubicBezTo>
                  <a:pt x="1582084" y="88231"/>
                  <a:pt x="1092297" y="98258"/>
                  <a:pt x="1121541" y="930442"/>
                </a:cubicBezTo>
                <a:cubicBezTo>
                  <a:pt x="1143940" y="1716507"/>
                  <a:pt x="0" y="1234049"/>
                  <a:pt x="0" y="2077946"/>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8047615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DA0F68A5-FA79-4862-849A-0C4A084922C7}"/>
              </a:ext>
            </a:extLst>
          </p:cNvPr>
          <p:cNvSpPr>
            <a:spLocks noGrp="1"/>
          </p:cNvSpPr>
          <p:nvPr>
            <p:ph idx="1"/>
          </p:nvPr>
        </p:nvSpPr>
        <p:spPr>
          <a:xfrm>
            <a:off x="503433" y="1027813"/>
            <a:ext cx="11013897" cy="5201990"/>
          </a:xfrm>
        </p:spPr>
        <p:txBody>
          <a:bodyPr>
            <a:normAutofit/>
          </a:bodyPr>
          <a:lstStyle/>
          <a:p>
            <a:r>
              <a:rPr lang="en-US" sz="2400" u="sng" dirty="0">
                <a:latin typeface="Arial" panose="020B0604020202020204" pitchFamily="34" charset="0"/>
                <a:cs typeface="Arial" panose="020B0604020202020204" pitchFamily="34" charset="0"/>
              </a:rPr>
              <a:t>Severe TBI</a:t>
            </a:r>
            <a:r>
              <a:rPr lang="en-US" sz="2400" dirty="0">
                <a:latin typeface="Arial" panose="020B0604020202020204" pitchFamily="34" charset="0"/>
                <a:cs typeface="Arial" panose="020B0604020202020204" pitchFamily="34" charset="0"/>
              </a:rPr>
              <a:t>: FIVE-FOLD increase in adjusted odds of survival</a:t>
            </a:r>
          </a:p>
          <a:p>
            <a:r>
              <a:rPr lang="en-US" sz="2400" u="sng" dirty="0">
                <a:latin typeface="Arial" panose="020B0604020202020204" pitchFamily="34" charset="0"/>
                <a:cs typeface="Arial" panose="020B0604020202020204" pitchFamily="34" charset="0"/>
              </a:rPr>
              <a:t>Intubated, Severe</a:t>
            </a:r>
            <a:r>
              <a:rPr lang="en-US" sz="2400" dirty="0">
                <a:latin typeface="Arial" panose="020B0604020202020204" pitchFamily="34" charset="0"/>
                <a:cs typeface="Arial" panose="020B0604020202020204" pitchFamily="34" charset="0"/>
              </a:rPr>
              <a:t>: FIVE-FOLD increase in adjusted odds of survival</a:t>
            </a:r>
          </a:p>
          <a:p>
            <a:r>
              <a:rPr lang="en-US" sz="2400" u="sng" dirty="0">
                <a:latin typeface="Arial" panose="020B0604020202020204" pitchFamily="34" charset="0"/>
                <a:cs typeface="Arial" panose="020B0604020202020204" pitchFamily="34" charset="0"/>
              </a:rPr>
              <a:t>Positive Pressure Ventilated</a:t>
            </a:r>
            <a:r>
              <a:rPr lang="en-US" sz="2400" dirty="0">
                <a:latin typeface="Arial" panose="020B0604020202020204" pitchFamily="34" charset="0"/>
                <a:cs typeface="Arial" panose="020B0604020202020204" pitchFamily="34" charset="0"/>
              </a:rPr>
              <a:t>:  </a:t>
            </a:r>
          </a:p>
          <a:p>
            <a:pPr lvl="1"/>
            <a:r>
              <a:rPr lang="en-US" sz="2000" dirty="0">
                <a:latin typeface="Arial" panose="020B0604020202020204" pitchFamily="34" charset="0"/>
                <a:cs typeface="Arial" panose="020B0604020202020204" pitchFamily="34" charset="0"/>
              </a:rPr>
              <a:t>Over SEVEN-FOLD increase in adjusted odds of survival</a:t>
            </a:r>
          </a:p>
          <a:p>
            <a:endParaRPr lang="en-US" sz="600" dirty="0">
              <a:latin typeface="Arial" panose="020B0604020202020204" pitchFamily="34" charset="0"/>
              <a:cs typeface="Arial" panose="020B0604020202020204" pitchFamily="34" charset="0"/>
            </a:endParaRPr>
          </a:p>
          <a:p>
            <a:endParaRPr lang="en-US" sz="600" dirty="0">
              <a:latin typeface="Arial" panose="020B0604020202020204" pitchFamily="34" charset="0"/>
              <a:cs typeface="Arial" panose="020B0604020202020204" pitchFamily="34" charset="0"/>
            </a:endParaRPr>
          </a:p>
          <a:p>
            <a:endParaRPr lang="en-US" sz="600" dirty="0">
              <a:latin typeface="Arial" panose="020B0604020202020204" pitchFamily="34" charset="0"/>
              <a:cs typeface="Arial" panose="020B0604020202020204" pitchFamily="34" charset="0"/>
            </a:endParaRPr>
          </a:p>
          <a:p>
            <a:endParaRPr lang="en-US" sz="600" dirty="0">
              <a:latin typeface="Arial" panose="020B0604020202020204" pitchFamily="34" charset="0"/>
              <a:cs typeface="Arial" panose="020B0604020202020204" pitchFamily="34" charset="0"/>
            </a:endParaRPr>
          </a:p>
          <a:p>
            <a:endParaRPr lang="en-US" sz="600" dirty="0">
              <a:latin typeface="Arial" panose="020B0604020202020204" pitchFamily="34" charset="0"/>
              <a:cs typeface="Arial" panose="020B0604020202020204" pitchFamily="34" charset="0"/>
            </a:endParaRPr>
          </a:p>
          <a:p>
            <a:endParaRPr lang="en-US" sz="600" dirty="0">
              <a:latin typeface="Arial" panose="020B0604020202020204" pitchFamily="34" charset="0"/>
              <a:cs typeface="Arial" panose="020B0604020202020204" pitchFamily="34" charset="0"/>
            </a:endParaRPr>
          </a:p>
          <a:p>
            <a:endParaRPr lang="en-US" sz="600" dirty="0">
              <a:latin typeface="Arial" panose="020B0604020202020204" pitchFamily="34" charset="0"/>
              <a:cs typeface="Arial" panose="020B0604020202020204" pitchFamily="34" charset="0"/>
            </a:endParaRPr>
          </a:p>
          <a:p>
            <a:endParaRPr lang="en-US" sz="600" dirty="0">
              <a:latin typeface="Arial" panose="020B0604020202020204" pitchFamily="34" charset="0"/>
              <a:cs typeface="Arial" panose="020B0604020202020204" pitchFamily="34" charset="0"/>
            </a:endParaRPr>
          </a:p>
          <a:p>
            <a:endParaRPr lang="en-US" sz="600" dirty="0">
              <a:latin typeface="Arial" panose="020B0604020202020204" pitchFamily="34" charset="0"/>
              <a:cs typeface="Arial" panose="020B0604020202020204" pitchFamily="34" charset="0"/>
            </a:endParaRPr>
          </a:p>
          <a:p>
            <a:endParaRPr lang="en-US" sz="600" dirty="0">
              <a:latin typeface="Arial" panose="020B0604020202020204" pitchFamily="34" charset="0"/>
              <a:cs typeface="Arial" panose="020B0604020202020204" pitchFamily="34" charset="0"/>
            </a:endParaRPr>
          </a:p>
          <a:p>
            <a:endParaRPr lang="en-US" sz="600" dirty="0">
              <a:latin typeface="Arial" panose="020B0604020202020204" pitchFamily="34" charset="0"/>
              <a:cs typeface="Arial" panose="020B0604020202020204" pitchFamily="34" charset="0"/>
            </a:endParaRPr>
          </a:p>
          <a:p>
            <a:endParaRPr lang="en-US" sz="600" dirty="0">
              <a:latin typeface="Arial" panose="020B0604020202020204" pitchFamily="34" charset="0"/>
              <a:cs typeface="Arial" panose="020B0604020202020204" pitchFamily="34" charset="0"/>
            </a:endParaRPr>
          </a:p>
          <a:p>
            <a:endParaRPr lang="en-US" sz="600" dirty="0">
              <a:latin typeface="Arial" panose="020B0604020202020204" pitchFamily="34" charset="0"/>
              <a:cs typeface="Arial" panose="020B0604020202020204" pitchFamily="34" charset="0"/>
            </a:endParaRPr>
          </a:p>
          <a:p>
            <a:endParaRPr lang="en-US" sz="600" dirty="0">
              <a:latin typeface="Arial" panose="020B0604020202020204" pitchFamily="34" charset="0"/>
              <a:cs typeface="Arial" panose="020B0604020202020204" pitchFamily="34" charset="0"/>
            </a:endParaRPr>
          </a:p>
          <a:p>
            <a:endParaRPr lang="en-US" sz="600" dirty="0">
              <a:latin typeface="Arial" panose="020B0604020202020204" pitchFamily="34" charset="0"/>
              <a:cs typeface="Arial" panose="020B0604020202020204" pitchFamily="34" charset="0"/>
            </a:endParaRPr>
          </a:p>
          <a:p>
            <a:endParaRPr lang="en-US" sz="600" dirty="0">
              <a:latin typeface="Arial" panose="020B0604020202020204" pitchFamily="34" charset="0"/>
              <a:cs typeface="Arial" panose="020B0604020202020204" pitchFamily="34" charset="0"/>
            </a:endParaRPr>
          </a:p>
          <a:p>
            <a:endParaRPr lang="en-US" sz="600" dirty="0">
              <a:latin typeface="Arial" panose="020B0604020202020204" pitchFamily="34" charset="0"/>
              <a:cs typeface="Arial" panose="020B0604020202020204" pitchFamily="34" charset="0"/>
            </a:endParaRPr>
          </a:p>
          <a:p>
            <a:endParaRPr lang="en-US" sz="600" dirty="0">
              <a:latin typeface="Arial" panose="020B0604020202020204" pitchFamily="34" charset="0"/>
              <a:cs typeface="Arial" panose="020B0604020202020204" pitchFamily="34" charset="0"/>
            </a:endParaRPr>
          </a:p>
          <a:p>
            <a:endParaRPr lang="en-US" sz="2800" dirty="0">
              <a:solidFill>
                <a:srgbClr val="FF0000"/>
              </a:solidFill>
              <a:latin typeface="Arial" panose="020B0604020202020204" pitchFamily="34" charset="0"/>
              <a:cs typeface="Arial" panose="020B0604020202020204" pitchFamily="34" charset="0"/>
            </a:endParaRPr>
          </a:p>
          <a:p>
            <a:endParaRPr lang="en-US" sz="2800" dirty="0">
              <a:solidFill>
                <a:srgbClr val="FF0000"/>
              </a:solidFill>
              <a:latin typeface="Arial" panose="020B0604020202020204" pitchFamily="34" charset="0"/>
              <a:cs typeface="Arial" panose="020B0604020202020204" pitchFamily="34" charset="0"/>
            </a:endParaRPr>
          </a:p>
          <a:p>
            <a:pPr marL="109728" indent="0">
              <a:buNone/>
            </a:pPr>
            <a:endParaRPr lang="en-US" sz="6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1100596" y="170563"/>
            <a:ext cx="8855062" cy="857250"/>
          </a:xfrm>
        </p:spPr>
        <p:txBody>
          <a:bodyPr>
            <a:norm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Pediatric Survival Outcomes in Severe TBI </a:t>
            </a:r>
          </a:p>
        </p:txBody>
      </p:sp>
      <p:pic>
        <p:nvPicPr>
          <p:cNvPr id="17" name="Picture 16">
            <a:extLst>
              <a:ext uri="{FF2B5EF4-FFF2-40B4-BE49-F238E27FC236}">
                <a16:creationId xmlns:a16="http://schemas.microsoft.com/office/drawing/2014/main" id="{3E4D87C3-B7FC-4FEA-B8C4-26B3333406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9953" y="2641572"/>
            <a:ext cx="6132094" cy="3084857"/>
          </a:xfrm>
          <a:prstGeom prst="rect">
            <a:avLst/>
          </a:prstGeom>
        </p:spPr>
      </p:pic>
      <p:sp>
        <p:nvSpPr>
          <p:cNvPr id="19" name="Oval 18">
            <a:extLst>
              <a:ext uri="{FF2B5EF4-FFF2-40B4-BE49-F238E27FC236}">
                <a16:creationId xmlns:a16="http://schemas.microsoft.com/office/drawing/2014/main" id="{03A41D0D-356C-4132-A8BC-521534FCFF05}"/>
              </a:ext>
            </a:extLst>
          </p:cNvPr>
          <p:cNvSpPr/>
          <p:nvPr/>
        </p:nvSpPr>
        <p:spPr>
          <a:xfrm>
            <a:off x="4833895" y="3388176"/>
            <a:ext cx="352926" cy="240632"/>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F2A0B4C-39C7-451D-AF16-A2465D885EF2}"/>
              </a:ext>
            </a:extLst>
          </p:cNvPr>
          <p:cNvSpPr/>
          <p:nvPr/>
        </p:nvSpPr>
        <p:spPr>
          <a:xfrm>
            <a:off x="4844769" y="3865012"/>
            <a:ext cx="352926" cy="240632"/>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14A3B94-3CD7-4F41-8F62-29B8D9032989}"/>
              </a:ext>
            </a:extLst>
          </p:cNvPr>
          <p:cNvSpPr/>
          <p:nvPr/>
        </p:nvSpPr>
        <p:spPr>
          <a:xfrm>
            <a:off x="4844769" y="4333827"/>
            <a:ext cx="352926" cy="240632"/>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CC5706A-6334-488D-A1B7-CC74BE3F0870}"/>
              </a:ext>
            </a:extLst>
          </p:cNvPr>
          <p:cNvSpPr/>
          <p:nvPr/>
        </p:nvSpPr>
        <p:spPr>
          <a:xfrm>
            <a:off x="4833895" y="4831645"/>
            <a:ext cx="352926" cy="240632"/>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092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109728" indent="0">
              <a:buNone/>
            </a:pPr>
            <a:r>
              <a:rPr lang="en-US" sz="3200" dirty="0"/>
              <a:t>Content: </a:t>
            </a:r>
          </a:p>
          <a:p>
            <a:r>
              <a:rPr lang="en-US" sz="3200" dirty="0"/>
              <a:t>What Was the EPIC Study?</a:t>
            </a:r>
          </a:p>
          <a:p>
            <a:r>
              <a:rPr lang="en-US" sz="3200" dirty="0"/>
              <a:t>EPIC Findings</a:t>
            </a:r>
          </a:p>
          <a:p>
            <a:r>
              <a:rPr lang="en-US" sz="3200" dirty="0"/>
              <a:t>EPIC 2: The Sequel</a:t>
            </a:r>
          </a:p>
          <a:p>
            <a:r>
              <a:rPr lang="en-US" sz="3200" dirty="0"/>
              <a:t>H-Bomb Prevention/Treatment</a:t>
            </a:r>
          </a:p>
          <a:p>
            <a:r>
              <a:rPr lang="en-US" sz="3200" dirty="0"/>
              <a:t>Other Management</a:t>
            </a:r>
          </a:p>
        </p:txBody>
      </p:sp>
      <p:sp>
        <p:nvSpPr>
          <p:cNvPr id="3" name="Title 2"/>
          <p:cNvSpPr>
            <a:spLocks noGrp="1"/>
          </p:cNvSpPr>
          <p:nvPr>
            <p:ph type="title"/>
          </p:nvPr>
        </p:nvSpPr>
        <p:spPr>
          <a:xfrm>
            <a:off x="818952" y="336158"/>
            <a:ext cx="8549367" cy="886341"/>
          </a:xfrm>
        </p:spPr>
        <p:txBody>
          <a:bodyPr>
            <a:normAutofit/>
          </a:bodyPr>
          <a:lstStyle/>
          <a:p>
            <a:r>
              <a:rPr lang="en-US" sz="4400" u="sng" dirty="0">
                <a:effectLst>
                  <a:outerShdw blurRad="38100" dist="38100" dir="2700000" algn="tl">
                    <a:srgbClr val="000000">
                      <a:alpha val="43137"/>
                    </a:srgbClr>
                  </a:outerShdw>
                </a:effectLst>
              </a:rPr>
              <a:t>EPIC Provider Course</a:t>
            </a:r>
          </a:p>
        </p:txBody>
      </p:sp>
      <p:pic>
        <p:nvPicPr>
          <p:cNvPr id="6" name="Picture 1" descr="C:\Users\dspaite\Desktop\Documents\Dan\Work\Research\EPIC-Adults\Media, Articles, Logos, Summaries, Info Sheets, Etc\EPIC Logo\EPIC-TBI_logo.jpg">
            <a:extLst>
              <a:ext uri="{FF2B5EF4-FFF2-40B4-BE49-F238E27FC236}">
                <a16:creationId xmlns:a16="http://schemas.microsoft.com/office/drawing/2014/main" id="{4B136C88-7E9C-497A-8D81-E80A83C99673}"/>
              </a:ext>
            </a:extLst>
          </p:cNvPr>
          <p:cNvPicPr>
            <a:picLocks noChangeAspect="1" noChangeArrowheads="1"/>
          </p:cNvPicPr>
          <p:nvPr/>
        </p:nvPicPr>
        <p:blipFill>
          <a:blip r:embed="rId2" cstate="print"/>
          <a:srcRect/>
          <a:stretch>
            <a:fillRect/>
          </a:stretch>
        </p:blipFill>
        <p:spPr bwMode="auto">
          <a:xfrm>
            <a:off x="7695469" y="636535"/>
            <a:ext cx="3677579" cy="3270695"/>
          </a:xfrm>
          <a:prstGeom prst="rect">
            <a:avLst/>
          </a:prstGeom>
          <a:noFill/>
        </p:spPr>
      </p:pic>
    </p:spTree>
    <p:extLst>
      <p:ext uri="{BB962C8B-B14F-4D97-AF65-F5344CB8AC3E}">
        <p14:creationId xmlns:p14="http://schemas.microsoft.com/office/powerpoint/2010/main" val="6594714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1" y="1951965"/>
            <a:ext cx="7143750" cy="2954070"/>
          </a:xfrm>
        </p:spPr>
        <p:txBody>
          <a:bodyPr>
            <a:normAutofit/>
          </a:bodyPr>
          <a:lstStyle/>
          <a:p>
            <a:r>
              <a:rPr lang="en-US" sz="3000" dirty="0">
                <a:latin typeface="+mn-lt"/>
                <a:cs typeface="Arial" panose="020B0604020202020204" pitchFamily="34" charset="0"/>
              </a:rPr>
              <a:t>Changes in mortality almost always occur </a:t>
            </a:r>
            <a:r>
              <a:rPr lang="en-US" sz="3000" i="1" u="sng" dirty="0">
                <a:latin typeface="+mn-lt"/>
                <a:cs typeface="Arial" panose="020B0604020202020204" pitchFamily="34" charset="0"/>
              </a:rPr>
              <a:t>incrementally</a:t>
            </a:r>
            <a:r>
              <a:rPr lang="en-US" sz="3000" dirty="0">
                <a:latin typeface="+mn-lt"/>
                <a:cs typeface="Arial" panose="020B0604020202020204" pitchFamily="34" charset="0"/>
              </a:rPr>
              <a:t> in medicine</a:t>
            </a:r>
          </a:p>
          <a:p>
            <a:endParaRPr lang="en-US" sz="750" dirty="0">
              <a:latin typeface="+mn-lt"/>
              <a:cs typeface="Arial" panose="020B0604020202020204" pitchFamily="34" charset="0"/>
            </a:endParaRPr>
          </a:p>
          <a:p>
            <a:r>
              <a:rPr lang="en-US" sz="3000" dirty="0">
                <a:latin typeface="+mn-lt"/>
                <a:cs typeface="Arial" panose="020B0604020202020204" pitchFamily="34" charset="0"/>
              </a:rPr>
              <a:t>A rare event:</a:t>
            </a:r>
          </a:p>
          <a:p>
            <a:pPr lvl="1"/>
            <a:r>
              <a:rPr lang="en-US" sz="2700" dirty="0">
                <a:latin typeface="+mn-lt"/>
                <a:cs typeface="Arial" panose="020B0604020202020204" pitchFamily="34" charset="0"/>
              </a:rPr>
              <a:t>Dramatic survival improvement…. in a major public health problem</a:t>
            </a:r>
          </a:p>
          <a:p>
            <a:endParaRPr lang="en-US" sz="3000" dirty="0">
              <a:latin typeface="Arial" panose="020B0604020202020204" pitchFamily="34" charset="0"/>
              <a:cs typeface="Arial" panose="020B0604020202020204" pitchFamily="34" charset="0"/>
            </a:endParaRPr>
          </a:p>
          <a:p>
            <a:endParaRPr lang="en-US" sz="3000"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1078787" y="263089"/>
            <a:ext cx="9452223" cy="1338002"/>
          </a:xfrm>
        </p:spPr>
        <p:txBody>
          <a:bodyPr>
            <a:normAutofit/>
          </a:bodyPr>
          <a:lstStyle/>
          <a:p>
            <a:r>
              <a:rPr lang="en-US" sz="3300"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Takeaway #1</a:t>
            </a:r>
            <a:r>
              <a:rPr lang="en-US" sz="33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If EPIC’s findings hold true…this is a quantum leap in outcomes</a:t>
            </a: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96352" y="3561030"/>
            <a:ext cx="1749347" cy="2429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30752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81117" y="1664414"/>
            <a:ext cx="9136608" cy="4356243"/>
          </a:xfrm>
        </p:spPr>
        <p:txBody>
          <a:bodyPr>
            <a:noAutofit/>
          </a:bodyPr>
          <a:lstStyle/>
          <a:p>
            <a:r>
              <a:rPr lang="en-US" sz="3600" dirty="0">
                <a:latin typeface="Arial" panose="020B0604020202020204" pitchFamily="34" charset="0"/>
                <a:cs typeface="Arial" panose="020B0604020202020204" pitchFamily="34" charset="0"/>
              </a:rPr>
              <a:t>The beauty of the "Three H-Bombs”:  </a:t>
            </a:r>
          </a:p>
          <a:p>
            <a:pPr lvl="1"/>
            <a:r>
              <a:rPr lang="en-US" sz="3200" dirty="0">
                <a:latin typeface="Arial" panose="020B0604020202020204" pitchFamily="34" charset="0"/>
                <a:cs typeface="Arial" panose="020B0604020202020204" pitchFamily="34" charset="0"/>
              </a:rPr>
              <a:t>Managed by simple interventions</a:t>
            </a:r>
          </a:p>
          <a:p>
            <a:pPr lvl="1"/>
            <a:r>
              <a:rPr lang="en-US" sz="3200" dirty="0">
                <a:latin typeface="Arial" panose="020B0604020202020204" pitchFamily="34" charset="0"/>
                <a:cs typeface="Arial" panose="020B0604020202020204" pitchFamily="34" charset="0"/>
              </a:rPr>
              <a:t>No expensive, magic drug (no Un-</a:t>
            </a:r>
            <a:r>
              <a:rPr lang="en-US" sz="3200" dirty="0" err="1">
                <a:latin typeface="Arial" panose="020B0604020202020204" pitchFamily="34" charset="0"/>
                <a:cs typeface="Arial" panose="020B0604020202020204" pitchFamily="34" charset="0"/>
              </a:rPr>
              <a:t>obtainium</a:t>
            </a:r>
            <a:r>
              <a:rPr lang="en-US" sz="3600" b="1" baseline="50000" dirty="0">
                <a:latin typeface="Arial" panose="020B0604020202020204" pitchFamily="34" charset="0"/>
                <a:cs typeface="Arial" panose="020B0604020202020204" pitchFamily="34" charset="0"/>
              </a:rPr>
              <a:t>®</a:t>
            </a:r>
            <a:r>
              <a:rPr lang="en-US" sz="3200" dirty="0">
                <a:latin typeface="Arial" panose="020B0604020202020204" pitchFamily="34" charset="0"/>
                <a:cs typeface="Arial" panose="020B0604020202020204" pitchFamily="34" charset="0"/>
              </a:rPr>
              <a:t>)</a:t>
            </a:r>
            <a:endParaRPr lang="en-US" sz="3200" b="1" baseline="50000" dirty="0">
              <a:latin typeface="Arial" panose="020B0604020202020204" pitchFamily="34" charset="0"/>
              <a:cs typeface="Arial" panose="020B0604020202020204" pitchFamily="34" charset="0"/>
            </a:endParaRPr>
          </a:p>
          <a:p>
            <a:pPr lvl="1"/>
            <a:r>
              <a:rPr lang="en-US" sz="3200" dirty="0">
                <a:latin typeface="Arial" panose="020B0604020202020204" pitchFamily="34" charset="0"/>
                <a:cs typeface="Arial" panose="020B0604020202020204" pitchFamily="34" charset="0"/>
              </a:rPr>
              <a:t>EMS providers already know how to:</a:t>
            </a:r>
          </a:p>
          <a:p>
            <a:pPr lvl="2"/>
            <a:r>
              <a:rPr lang="en-US" sz="2800" dirty="0">
                <a:latin typeface="Arial" panose="020B0604020202020204" pitchFamily="34" charset="0"/>
                <a:cs typeface="Arial" panose="020B0604020202020204" pitchFamily="34" charset="0"/>
              </a:rPr>
              <a:t>Deliver high flow oxygen, initiate IVs, intubate/ventilate </a:t>
            </a:r>
          </a:p>
          <a:p>
            <a:pPr lvl="2"/>
            <a:endParaRPr lang="en-US" sz="900" dirty="0">
              <a:latin typeface="Arial" panose="020B0604020202020204" pitchFamily="34" charset="0"/>
              <a:cs typeface="Arial" panose="020B0604020202020204" pitchFamily="34" charset="0"/>
            </a:endParaRPr>
          </a:p>
          <a:p>
            <a:r>
              <a:rPr lang="en-US" sz="3600" dirty="0">
                <a:latin typeface="Arial" panose="020B0604020202020204" pitchFamily="34" charset="0"/>
                <a:cs typeface="Arial" panose="020B0604020202020204" pitchFamily="34" charset="0"/>
              </a:rPr>
              <a:t>It’s just three simple interventions…done right!!!</a:t>
            </a:r>
          </a:p>
          <a:p>
            <a:endParaRPr lang="en-US" sz="3600"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1150707" y="291688"/>
            <a:ext cx="8652912" cy="1091309"/>
          </a:xfrm>
        </p:spPr>
        <p:txBody>
          <a:bodyPr>
            <a:noAutofit/>
          </a:bodyPr>
          <a:lstStyle/>
          <a:p>
            <a:r>
              <a:rPr lang="en-US" sz="3000"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Takeaway #2</a:t>
            </a:r>
            <a:r>
              <a:rPr lang="en-US" sz="3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Effective interventions are rarely simple or inexpensive</a:t>
            </a:r>
          </a:p>
        </p:txBody>
      </p:sp>
    </p:spTree>
    <p:extLst>
      <p:ext uri="{BB962C8B-B14F-4D97-AF65-F5344CB8AC3E}">
        <p14:creationId xmlns:p14="http://schemas.microsoft.com/office/powerpoint/2010/main" val="27484243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89060" y="1607174"/>
            <a:ext cx="9154275" cy="4392934"/>
          </a:xfrm>
        </p:spPr>
        <p:txBody>
          <a:bodyPr>
            <a:normAutofit/>
          </a:bodyPr>
          <a:lstStyle/>
          <a:p>
            <a:r>
              <a:rPr lang="en-US" dirty="0">
                <a:latin typeface="Arial" panose="020B0604020202020204" pitchFamily="34" charset="0"/>
                <a:cs typeface="Arial" panose="020B0604020202020204" pitchFamily="34" charset="0"/>
              </a:rPr>
              <a:t>The interventions:</a:t>
            </a:r>
          </a:p>
          <a:p>
            <a:pPr lvl="1"/>
            <a:r>
              <a:rPr lang="en-US" sz="3200" dirty="0">
                <a:latin typeface="Arial" panose="020B0604020202020204" pitchFamily="34" charset="0"/>
                <a:cs typeface="Arial" panose="020B0604020202020204" pitchFamily="34" charset="0"/>
              </a:rPr>
              <a:t>Are “Simple”</a:t>
            </a:r>
          </a:p>
          <a:p>
            <a:pPr lvl="1"/>
            <a:r>
              <a:rPr lang="en-US" sz="3200" dirty="0">
                <a:latin typeface="Arial" panose="020B0604020202020204" pitchFamily="34" charset="0"/>
                <a:cs typeface="Arial" panose="020B0604020202020204" pitchFamily="34" charset="0"/>
              </a:rPr>
              <a:t>Don’t require additional expensive equipment</a:t>
            </a:r>
          </a:p>
          <a:p>
            <a:pPr lvl="1"/>
            <a:r>
              <a:rPr lang="en-US" sz="3200" dirty="0">
                <a:latin typeface="Arial" panose="020B0604020202020204" pitchFamily="34" charset="0"/>
                <a:cs typeface="Arial" panose="020B0604020202020204" pitchFamily="34" charset="0"/>
              </a:rPr>
              <a:t>Don’t require extensive training</a:t>
            </a:r>
          </a:p>
          <a:p>
            <a:pPr lvl="1"/>
            <a:endParaRPr lang="en-US" sz="100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guidelines are implementable in nearly every EMS system in the country…and even most of the world</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1089060" y="235975"/>
            <a:ext cx="7999845" cy="1104069"/>
          </a:xfrm>
        </p:spPr>
        <p:txBody>
          <a:bodyPr>
            <a:no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Takeaway #3: EPIC Care can be done almost anywhere</a:t>
            </a:r>
          </a:p>
        </p:txBody>
      </p:sp>
    </p:spTree>
    <p:extLst>
      <p:ext uri="{BB962C8B-B14F-4D97-AF65-F5344CB8AC3E}">
        <p14:creationId xmlns:p14="http://schemas.microsoft.com/office/powerpoint/2010/main" val="23529718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65771" y="1582220"/>
            <a:ext cx="9688530" cy="4222679"/>
          </a:xfrm>
        </p:spPr>
        <p:txBody>
          <a:bodyPr>
            <a:normAutofit/>
          </a:bodyPr>
          <a:lstStyle/>
          <a:p>
            <a:r>
              <a:rPr lang="en-US" sz="3600" dirty="0">
                <a:latin typeface="Arial" panose="020B0604020202020204" pitchFamily="34" charset="0"/>
                <a:cs typeface="Arial" panose="020B0604020202020204" pitchFamily="34" charset="0"/>
              </a:rPr>
              <a:t>This is really hard to do well…consistently</a:t>
            </a:r>
          </a:p>
          <a:p>
            <a:endParaRPr lang="en-US" sz="3600" dirty="0">
              <a:latin typeface="Arial" panose="020B0604020202020204" pitchFamily="34" charset="0"/>
              <a:cs typeface="Arial" panose="020B0604020202020204" pitchFamily="34" charset="0"/>
            </a:endParaRPr>
          </a:p>
          <a:p>
            <a:r>
              <a:rPr lang="en-US" sz="3600" dirty="0">
                <a:latin typeface="Arial" panose="020B0604020202020204" pitchFamily="34" charset="0"/>
                <a:cs typeface="Arial" panose="020B0604020202020204" pitchFamily="34" charset="0"/>
              </a:rPr>
              <a:t>EPIC effect degraded over time</a:t>
            </a:r>
          </a:p>
          <a:p>
            <a:pPr lvl="1"/>
            <a:r>
              <a:rPr lang="en-US" sz="3200" dirty="0">
                <a:latin typeface="Arial" panose="020B0604020202020204" pitchFamily="34" charset="0"/>
                <a:cs typeface="Arial" panose="020B0604020202020204" pitchFamily="34" charset="0"/>
              </a:rPr>
              <a:t>The provider…and the system…must keep their eye on the ball or old habits inevitably return</a:t>
            </a:r>
          </a:p>
          <a:p>
            <a:endParaRPr lang="en-US" sz="3600" dirty="0">
              <a:latin typeface="Arial" panose="020B0604020202020204" pitchFamily="34" charset="0"/>
              <a:cs typeface="Arial" panose="020B0604020202020204" pitchFamily="34" charset="0"/>
            </a:endParaRPr>
          </a:p>
          <a:p>
            <a:endParaRPr lang="en-US" sz="3600"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1592494" y="260930"/>
            <a:ext cx="8219326" cy="1181857"/>
          </a:xfrm>
        </p:spPr>
        <p:txBody>
          <a:bodyPr>
            <a:noAutofit/>
          </a:bodyPr>
          <a:lstStyle/>
          <a:p>
            <a:r>
              <a:rPr lang="en-US" sz="3200" u="sng" dirty="0">
                <a:effectLst>
                  <a:outerShdw blurRad="38100" dist="38100" dir="2700000" algn="tl">
                    <a:srgbClr val="000000">
                      <a:alpha val="43137"/>
                    </a:srgbClr>
                  </a:outerShdw>
                </a:effectLst>
                <a:latin typeface="+mn-lt"/>
                <a:cs typeface="Arial" panose="020B0604020202020204" pitchFamily="34" charset="0"/>
              </a:rPr>
              <a:t>Takeaway #4</a:t>
            </a:r>
            <a:r>
              <a:rPr lang="en-US" sz="3200" dirty="0">
                <a:effectLst>
                  <a:outerShdw blurRad="38100" dist="38100" dir="2700000" algn="tl">
                    <a:srgbClr val="000000">
                      <a:alpha val="43137"/>
                    </a:srgbClr>
                  </a:outerShdw>
                </a:effectLst>
                <a:latin typeface="+mn-lt"/>
                <a:cs typeface="Arial" panose="020B0604020202020204" pitchFamily="34" charset="0"/>
              </a:rPr>
              <a:t>: Don’t confuse “Simple” with “Easy”</a:t>
            </a:r>
          </a:p>
        </p:txBody>
      </p:sp>
    </p:spTree>
    <p:extLst>
      <p:ext uri="{BB962C8B-B14F-4D97-AF65-F5344CB8AC3E}">
        <p14:creationId xmlns:p14="http://schemas.microsoft.com/office/powerpoint/2010/main" val="15042076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800" dirty="0">
                <a:latin typeface="Arial" panose="020B0604020202020204" pitchFamily="34" charset="0"/>
                <a:cs typeface="Arial" panose="020B0604020202020204" pitchFamily="34" charset="0"/>
              </a:rPr>
              <a:t>A program to:</a:t>
            </a:r>
          </a:p>
          <a:p>
            <a:pPr lvl="1"/>
            <a:r>
              <a:rPr lang="en-US" sz="2400" dirty="0">
                <a:latin typeface="Arial" panose="020B0604020202020204" pitchFamily="34" charset="0"/>
                <a:cs typeface="Arial" panose="020B0604020202020204" pitchFamily="34" charset="0"/>
              </a:rPr>
              <a:t>Review EPIC Study findings</a:t>
            </a:r>
          </a:p>
          <a:p>
            <a:pPr lvl="1"/>
            <a:r>
              <a:rPr lang="en-US" sz="2400" dirty="0">
                <a:latin typeface="Arial" panose="020B0604020202020204" pitchFamily="34" charset="0"/>
                <a:cs typeface="Arial" panose="020B0604020202020204" pitchFamily="34" charset="0"/>
              </a:rPr>
              <a:t>Incorporate into EMS systems</a:t>
            </a:r>
          </a:p>
          <a:p>
            <a:pPr lvl="1"/>
            <a:r>
              <a:rPr lang="en-US" sz="2400" dirty="0">
                <a:latin typeface="Arial" panose="020B0604020202020204" pitchFamily="34" charset="0"/>
                <a:cs typeface="Arial" panose="020B0604020202020204" pitchFamily="34" charset="0"/>
              </a:rPr>
              <a:t>Train EMS in evidence-based practice</a:t>
            </a:r>
          </a:p>
          <a:p>
            <a:r>
              <a:rPr lang="en-US" sz="2800" dirty="0">
                <a:latin typeface="Arial" panose="020B0604020202020204" pitchFamily="34" charset="0"/>
                <a:cs typeface="Arial" panose="020B0604020202020204" pitchFamily="34" charset="0"/>
              </a:rPr>
              <a:t>Goal: Improve TBI care and outcomes in United States and around the world</a:t>
            </a:r>
          </a:p>
          <a:p>
            <a:endParaRPr lang="en-US" dirty="0">
              <a:latin typeface="Arial" panose="020B0604020202020204" pitchFamily="34" charset="0"/>
              <a:cs typeface="Arial" panose="020B0604020202020204" pitchFamily="34" charset="0"/>
            </a:endParaRPr>
          </a:p>
        </p:txBody>
      </p:sp>
      <p:sp>
        <p:nvSpPr>
          <p:cNvPr id="3" name="Title 2"/>
          <p:cNvSpPr>
            <a:spLocks noGrp="1"/>
          </p:cNvSpPr>
          <p:nvPr>
            <p:ph type="title"/>
          </p:nvPr>
        </p:nvSpPr>
        <p:spPr/>
        <p:txBody>
          <a:bodyPr>
            <a:noAutofit/>
          </a:bodyPr>
          <a:lstStyle/>
          <a:p>
            <a:br>
              <a:rPr lang="en-US"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Is EPIC 2.0?</a:t>
            </a:r>
            <a:br>
              <a:rPr lang="en-US"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n-US"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6" name="Picture 5" descr="Map&#10;&#10;Description automatically generated">
            <a:extLst>
              <a:ext uri="{FF2B5EF4-FFF2-40B4-BE49-F238E27FC236}">
                <a16:creationId xmlns:a16="http://schemas.microsoft.com/office/drawing/2014/main" id="{61A4A848-95CC-4773-811A-3CC394049A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1" y="4368368"/>
            <a:ext cx="4668253" cy="2368861"/>
          </a:xfrm>
          <a:prstGeom prst="rect">
            <a:avLst/>
          </a:prstGeom>
        </p:spPr>
      </p:pic>
      <p:pic>
        <p:nvPicPr>
          <p:cNvPr id="8" name="Picture 7" descr="Map&#10;&#10;Description automatically generated">
            <a:extLst>
              <a:ext uri="{FF2B5EF4-FFF2-40B4-BE49-F238E27FC236}">
                <a16:creationId xmlns:a16="http://schemas.microsoft.com/office/drawing/2014/main" id="{0A6B2AD2-4432-4789-8965-63B1BA5C45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2548" y="4192238"/>
            <a:ext cx="3633537" cy="2544990"/>
          </a:xfrm>
          <a:prstGeom prst="rect">
            <a:avLst/>
          </a:prstGeom>
        </p:spPr>
      </p:pic>
      <p:pic>
        <p:nvPicPr>
          <p:cNvPr id="13" name="Picture 12" descr="Logo, company name&#10;&#10;Description automatically generated">
            <a:extLst>
              <a:ext uri="{FF2B5EF4-FFF2-40B4-BE49-F238E27FC236}">
                <a16:creationId xmlns:a16="http://schemas.microsoft.com/office/drawing/2014/main" id="{1DBD7283-D1B3-4976-AF5E-5FEABD76C2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0837" y="376675"/>
            <a:ext cx="1546564" cy="1470304"/>
          </a:xfrm>
          <a:prstGeom prst="rect">
            <a:avLst/>
          </a:prstGeom>
        </p:spPr>
      </p:pic>
    </p:spTree>
    <p:extLst>
      <p:ext uri="{BB962C8B-B14F-4D97-AF65-F5344CB8AC3E}">
        <p14:creationId xmlns:p14="http://schemas.microsoft.com/office/powerpoint/2010/main" val="15623677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picture containing curtain, striped, person&#10;&#10;Description automatically generated">
            <a:extLst>
              <a:ext uri="{FF2B5EF4-FFF2-40B4-BE49-F238E27FC236}">
                <a16:creationId xmlns:a16="http://schemas.microsoft.com/office/drawing/2014/main" id="{DDE39CAB-037C-4AF1-A532-1C377395D6C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81467" y="1299412"/>
            <a:ext cx="6829066" cy="4525962"/>
          </a:xfrm>
        </p:spPr>
      </p:pic>
      <p:sp>
        <p:nvSpPr>
          <p:cNvPr id="13" name="Title 1">
            <a:extLst>
              <a:ext uri="{FF2B5EF4-FFF2-40B4-BE49-F238E27FC236}">
                <a16:creationId xmlns:a16="http://schemas.microsoft.com/office/drawing/2014/main" id="{213B5087-FF23-4277-BE44-D3162B4C1ED6}"/>
              </a:ext>
            </a:extLst>
          </p:cNvPr>
          <p:cNvSpPr>
            <a:spLocks noGrp="1"/>
          </p:cNvSpPr>
          <p:nvPr>
            <p:ph type="title"/>
          </p:nvPr>
        </p:nvSpPr>
        <p:spPr>
          <a:xfrm>
            <a:off x="804809" y="156412"/>
            <a:ext cx="10972800" cy="1143000"/>
          </a:xfrm>
        </p:spPr>
        <p:txBody>
          <a:bodyPr>
            <a:normAutofit/>
          </a:bodyPr>
          <a:lstStyle/>
          <a:p>
            <a:r>
              <a:rPr lang="en-US" sz="4000" dirty="0">
                <a:effectLst>
                  <a:outerShdw blurRad="38100" dist="38100" dir="2700000" algn="tl">
                    <a:srgbClr val="000000">
                      <a:alpha val="43137"/>
                    </a:srgbClr>
                  </a:outerShdw>
                </a:effectLst>
              </a:rPr>
              <a:t>Why does this matter to me?</a:t>
            </a:r>
          </a:p>
        </p:txBody>
      </p:sp>
      <p:pic>
        <p:nvPicPr>
          <p:cNvPr id="4" name="Picture 3">
            <a:extLst>
              <a:ext uri="{FF2B5EF4-FFF2-40B4-BE49-F238E27FC236}">
                <a16:creationId xmlns:a16="http://schemas.microsoft.com/office/drawing/2014/main" id="{C7C92D89-AE62-490A-9513-EDEE6F6752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1942" y="1755997"/>
            <a:ext cx="2143125" cy="2143125"/>
          </a:xfrm>
          <a:prstGeom prst="rect">
            <a:avLst/>
          </a:prstGeom>
        </p:spPr>
      </p:pic>
    </p:spTree>
    <p:extLst>
      <p:ext uri="{BB962C8B-B14F-4D97-AF65-F5344CB8AC3E}">
        <p14:creationId xmlns:p14="http://schemas.microsoft.com/office/powerpoint/2010/main" val="14866433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036" y="1584073"/>
            <a:ext cx="10972800" cy="4525963"/>
          </a:xfrm>
        </p:spPr>
        <p:txBody>
          <a:bodyPr>
            <a:normAutofit/>
          </a:bodyPr>
          <a:lstStyle/>
          <a:p>
            <a:r>
              <a:rPr lang="en-US" sz="4000" dirty="0">
                <a:latin typeface="Arial" panose="020B0604020202020204" pitchFamily="34" charset="0"/>
                <a:cs typeface="Arial" panose="020B0604020202020204" pitchFamily="34" charset="0"/>
              </a:rPr>
              <a:t>A mild to moderate </a:t>
            </a:r>
            <a:r>
              <a:rPr lang="en-US" sz="4000" i="1" u="sng" dirty="0">
                <a:latin typeface="Arial" panose="020B0604020202020204" pitchFamily="34" charset="0"/>
                <a:cs typeface="Arial" panose="020B0604020202020204" pitchFamily="34" charset="0"/>
              </a:rPr>
              <a:t>primary</a:t>
            </a:r>
            <a:r>
              <a:rPr lang="en-US" sz="4000" dirty="0">
                <a:latin typeface="Arial" panose="020B0604020202020204" pitchFamily="34" charset="0"/>
                <a:cs typeface="Arial" panose="020B0604020202020204" pitchFamily="34" charset="0"/>
              </a:rPr>
              <a:t> brain injury can become a severe TBI from </a:t>
            </a:r>
            <a:r>
              <a:rPr lang="en-US" sz="4000" i="1" u="sng" dirty="0">
                <a:latin typeface="Arial" panose="020B0604020202020204" pitchFamily="34" charset="0"/>
                <a:cs typeface="Arial" panose="020B0604020202020204" pitchFamily="34" charset="0"/>
              </a:rPr>
              <a:t>secondary</a:t>
            </a:r>
            <a:r>
              <a:rPr lang="en-US" sz="4000" dirty="0">
                <a:latin typeface="Arial" panose="020B0604020202020204" pitchFamily="34" charset="0"/>
                <a:cs typeface="Arial" panose="020B0604020202020204" pitchFamily="34" charset="0"/>
              </a:rPr>
              <a:t> injury due to failure to properly prevent and treat the H-Bombs</a:t>
            </a:r>
          </a:p>
        </p:txBody>
      </p:sp>
      <p:sp>
        <p:nvSpPr>
          <p:cNvPr id="4" name="Title 3">
            <a:extLst>
              <a:ext uri="{FF2B5EF4-FFF2-40B4-BE49-F238E27FC236}">
                <a16:creationId xmlns:a16="http://schemas.microsoft.com/office/drawing/2014/main" id="{86B9D847-07FA-42BE-BA64-240E91ED7200}"/>
              </a:ext>
            </a:extLst>
          </p:cNvPr>
          <p:cNvSpPr>
            <a:spLocks noGrp="1"/>
          </p:cNvSpPr>
          <p:nvPr>
            <p:ph type="title"/>
          </p:nvPr>
        </p:nvSpPr>
        <p:spPr/>
        <p:txBody>
          <a:bodyPr>
            <a:normAutofit/>
          </a:bodyPr>
          <a:lstStyle/>
          <a:p>
            <a: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Stakes are HIGH!!!</a:t>
            </a:r>
          </a:p>
        </p:txBody>
      </p:sp>
      <p:pic>
        <p:nvPicPr>
          <p:cNvPr id="309250" name="Picture 2" descr="http://t2.gstatic.com/images?q=tbn:ANd9GcSeJ1l5aVvrB1WcW7uKn2RSDlt2aO12GKwQQ1TqyXrwI6i9Upr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201" y="4714876"/>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225008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417638"/>
            <a:ext cx="10972800" cy="4525963"/>
          </a:xfrm>
        </p:spPr>
        <p:txBody>
          <a:bodyPr>
            <a:normAutofit/>
          </a:bodyPr>
          <a:lstStyle/>
          <a:p>
            <a:r>
              <a:rPr lang="en-US" sz="4400" dirty="0">
                <a:latin typeface="Arial" panose="020B0604020202020204" pitchFamily="34" charset="0"/>
                <a:cs typeface="Arial" panose="020B0604020202020204" pitchFamily="34" charset="0"/>
              </a:rPr>
              <a:t>Injury that occurs at the moment of impact</a:t>
            </a:r>
          </a:p>
          <a:p>
            <a:pPr lvl="1"/>
            <a:r>
              <a:rPr lang="en-US" sz="4000" dirty="0">
                <a:latin typeface="Arial" panose="020B0604020202020204" pitchFamily="34" charset="0"/>
                <a:cs typeface="Arial" panose="020B0604020202020204" pitchFamily="34" charset="0"/>
              </a:rPr>
              <a:t>Currently, no EMS or hospital treatments can alter the primary injury</a:t>
            </a:r>
          </a:p>
          <a:p>
            <a:endParaRPr lang="en-US" sz="4400" dirty="0">
              <a:latin typeface="Arial" panose="020B0604020202020204" pitchFamily="34" charset="0"/>
              <a:cs typeface="Arial" panose="020B0604020202020204" pitchFamily="34" charset="0"/>
            </a:endParaRPr>
          </a:p>
          <a:p>
            <a:r>
              <a:rPr lang="en-US" sz="4400" dirty="0">
                <a:latin typeface="Arial" panose="020B0604020202020204" pitchFamily="34" charset="0"/>
                <a:cs typeface="Arial" panose="020B0604020202020204" pitchFamily="34" charset="0"/>
              </a:rPr>
              <a:t> Damage is already done</a:t>
            </a:r>
          </a:p>
          <a:p>
            <a:pPr lvl="1"/>
            <a:endParaRPr lang="en-US" sz="4000" dirty="0">
              <a:latin typeface="Arial" panose="020B0604020202020204" pitchFamily="34" charset="0"/>
              <a:cs typeface="Arial" panose="020B0604020202020204" pitchFamily="34" charset="0"/>
            </a:endParaRPr>
          </a:p>
        </p:txBody>
      </p:sp>
      <p:sp>
        <p:nvSpPr>
          <p:cNvPr id="7" name="Title 6">
            <a:extLst>
              <a:ext uri="{FF2B5EF4-FFF2-40B4-BE49-F238E27FC236}">
                <a16:creationId xmlns:a16="http://schemas.microsoft.com/office/drawing/2014/main" id="{A8D4DC44-39A3-4AB5-8399-233660B221C1}"/>
              </a:ext>
            </a:extLst>
          </p:cNvPr>
          <p:cNvSpPr>
            <a:spLocks noGrp="1"/>
          </p:cNvSpPr>
          <p:nvPr>
            <p:ph type="title"/>
          </p:nvPr>
        </p:nvSpPr>
        <p:spPr/>
        <p:txBody>
          <a:bodyPr>
            <a:normAutofit/>
          </a:bodyPr>
          <a:lstStyle/>
          <a:p>
            <a: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Primary Brain Injury</a:t>
            </a:r>
          </a:p>
        </p:txBody>
      </p:sp>
    </p:spTree>
    <p:custDataLst>
      <p:tags r:id="rId1"/>
    </p:custDataLst>
    <p:extLst>
      <p:ext uri="{BB962C8B-B14F-4D97-AF65-F5344CB8AC3E}">
        <p14:creationId xmlns:p14="http://schemas.microsoft.com/office/powerpoint/2010/main" val="7114648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3842" y="1283347"/>
            <a:ext cx="10972800" cy="4675664"/>
          </a:xfrm>
        </p:spPr>
        <p:txBody>
          <a:bodyPr>
            <a:normAutofit fontScale="92500" lnSpcReduction="10000"/>
          </a:bodyPr>
          <a:lstStyle/>
          <a:p>
            <a:r>
              <a:rPr lang="en-US" sz="3600" dirty="0">
                <a:latin typeface="Arial" panose="020B0604020202020204" pitchFamily="34" charset="0"/>
                <a:cs typeface="Arial" panose="020B0604020202020204" pitchFamily="34" charset="0"/>
              </a:rPr>
              <a:t>Occurs after the initial injury</a:t>
            </a:r>
          </a:p>
          <a:p>
            <a:r>
              <a:rPr lang="en-US" sz="3600" dirty="0">
                <a:latin typeface="Arial" panose="020B0604020202020204" pitchFamily="34" charset="0"/>
                <a:cs typeface="Arial" panose="020B0604020202020204" pitchFamily="34" charset="0"/>
              </a:rPr>
              <a:t>Caused By:</a:t>
            </a:r>
          </a:p>
          <a:p>
            <a:pPr lvl="1"/>
            <a:r>
              <a:rPr lang="en-US" sz="3200" b="1" i="1" u="sng" dirty="0">
                <a:solidFill>
                  <a:srgbClr val="FF0000"/>
                </a:solidFill>
                <a:latin typeface="Arial" panose="020B0604020202020204" pitchFamily="34" charset="0"/>
                <a:cs typeface="Arial" panose="020B0604020202020204" pitchFamily="34" charset="0"/>
              </a:rPr>
              <a:t>H</a:t>
            </a:r>
            <a:r>
              <a:rPr lang="en-US" sz="3200" dirty="0">
                <a:latin typeface="Arial" panose="020B0604020202020204" pitchFamily="34" charset="0"/>
                <a:cs typeface="Arial" panose="020B0604020202020204" pitchFamily="34" charset="0"/>
              </a:rPr>
              <a:t>ypoxia</a:t>
            </a:r>
          </a:p>
          <a:p>
            <a:pPr lvl="1"/>
            <a:r>
              <a:rPr lang="en-US" sz="3200" dirty="0">
                <a:latin typeface="Arial" panose="020B0604020202020204" pitchFamily="34" charset="0"/>
                <a:cs typeface="Arial" panose="020B0604020202020204" pitchFamily="34" charset="0"/>
              </a:rPr>
              <a:t>Poor CNS blood flow</a:t>
            </a:r>
          </a:p>
          <a:p>
            <a:pPr lvl="2"/>
            <a:r>
              <a:rPr lang="en-US" sz="2800" b="1" i="1" u="sng" dirty="0">
                <a:solidFill>
                  <a:srgbClr val="FF0000"/>
                </a:solidFill>
                <a:latin typeface="Arial" panose="020B0604020202020204" pitchFamily="34" charset="0"/>
                <a:cs typeface="Arial" panose="020B0604020202020204" pitchFamily="34" charset="0"/>
              </a:rPr>
              <a:t>H</a:t>
            </a:r>
            <a:r>
              <a:rPr lang="en-US" sz="2800" dirty="0">
                <a:latin typeface="Arial" panose="020B0604020202020204" pitchFamily="34" charset="0"/>
                <a:cs typeface="Arial" panose="020B0604020202020204" pitchFamily="34" charset="0"/>
              </a:rPr>
              <a:t>ypotension</a:t>
            </a:r>
          </a:p>
          <a:p>
            <a:pPr lvl="2"/>
            <a:r>
              <a:rPr lang="en-US" sz="2800" b="1" u="sng" dirty="0">
                <a:solidFill>
                  <a:srgbClr val="FF0000"/>
                </a:solidFill>
                <a:latin typeface="Arial" panose="020B0604020202020204" pitchFamily="34" charset="0"/>
                <a:cs typeface="Arial" panose="020B0604020202020204" pitchFamily="34" charset="0"/>
              </a:rPr>
              <a:t>H</a:t>
            </a:r>
            <a:r>
              <a:rPr lang="en-US" sz="2800" dirty="0">
                <a:latin typeface="Arial" panose="020B0604020202020204" pitchFamily="34" charset="0"/>
                <a:cs typeface="Arial" panose="020B0604020202020204" pitchFamily="34" charset="0"/>
              </a:rPr>
              <a:t>yperventilation</a:t>
            </a:r>
          </a:p>
          <a:p>
            <a:endParaRPr lang="en-US" sz="1100" dirty="0">
              <a:latin typeface="Arial" panose="020B0604020202020204" pitchFamily="34" charset="0"/>
              <a:cs typeface="Arial" panose="020B0604020202020204" pitchFamily="34" charset="0"/>
            </a:endParaRPr>
          </a:p>
          <a:p>
            <a:r>
              <a:rPr lang="en-US" sz="3600" dirty="0">
                <a:latin typeface="Arial" panose="020B0604020202020204" pitchFamily="34" charset="0"/>
                <a:cs typeface="Arial" panose="020B0604020202020204" pitchFamily="34" charset="0"/>
              </a:rPr>
              <a:t>Major impact on outcome</a:t>
            </a:r>
          </a:p>
          <a:p>
            <a:endParaRPr lang="en-US" sz="1100" dirty="0">
              <a:latin typeface="Arial" panose="020B0604020202020204" pitchFamily="34" charset="0"/>
              <a:cs typeface="Arial" panose="020B0604020202020204" pitchFamily="34" charset="0"/>
            </a:endParaRPr>
          </a:p>
          <a:p>
            <a:r>
              <a:rPr lang="en-US" sz="3600" dirty="0">
                <a:latin typeface="Arial" panose="020B0604020202020204" pitchFamily="34" charset="0"/>
                <a:cs typeface="Arial" panose="020B0604020202020204" pitchFamily="34" charset="0"/>
              </a:rPr>
              <a:t>Do EVERYTHING you can to PREVENT secondary brain injury</a:t>
            </a:r>
          </a:p>
        </p:txBody>
      </p:sp>
      <p:sp>
        <p:nvSpPr>
          <p:cNvPr id="6" name="Title 5">
            <a:extLst>
              <a:ext uri="{FF2B5EF4-FFF2-40B4-BE49-F238E27FC236}">
                <a16:creationId xmlns:a16="http://schemas.microsoft.com/office/drawing/2014/main" id="{DF617332-42A5-46A2-8262-E36ED8C66B7D}"/>
              </a:ext>
            </a:extLst>
          </p:cNvPr>
          <p:cNvSpPr>
            <a:spLocks noGrp="1"/>
          </p:cNvSpPr>
          <p:nvPr>
            <p:ph type="title"/>
          </p:nvPr>
        </p:nvSpPr>
        <p:spPr/>
        <p:txBody>
          <a:bodyPr>
            <a:normAutofit/>
          </a:bodyPr>
          <a:lstStyle/>
          <a:p>
            <a: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Secondary Brain Injury</a:t>
            </a:r>
          </a:p>
        </p:txBody>
      </p:sp>
      <p:pic>
        <p:nvPicPr>
          <p:cNvPr id="310274" name="Picture 2" descr="http://t3.gstatic.com/images?q=tbn:ANd9GcQ1Fu8ovUyrKEuTxkmBAlqcwrgWhGu78BUykrpjvxGoblVFynux5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52614" y="1531575"/>
            <a:ext cx="2729768" cy="287934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455170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986320"/>
            <a:ext cx="10972800" cy="5020976"/>
          </a:xfrm>
        </p:spPr>
        <p:txBody>
          <a:bodyPr>
            <a:normAutofit fontScale="92500"/>
          </a:bodyPr>
          <a:lstStyle/>
          <a:p>
            <a:r>
              <a:rPr lang="en-US" sz="4000" dirty="0">
                <a:latin typeface="Arial" panose="020B0604020202020204" pitchFamily="34" charset="0"/>
                <a:cs typeface="Arial" panose="020B0604020202020204" pitchFamily="34" charset="0"/>
              </a:rPr>
              <a:t>A live brain is worth a roomful of neurosurgeons</a:t>
            </a:r>
          </a:p>
          <a:p>
            <a:endParaRPr lang="en-US" sz="1000" dirty="0">
              <a:latin typeface="Arial" panose="020B0604020202020204" pitchFamily="34" charset="0"/>
              <a:cs typeface="Arial" panose="020B0604020202020204" pitchFamily="34" charset="0"/>
            </a:endParaRPr>
          </a:p>
          <a:p>
            <a:r>
              <a:rPr lang="en-US" sz="4000" dirty="0">
                <a:latin typeface="Arial" panose="020B0604020202020204" pitchFamily="34" charset="0"/>
                <a:cs typeface="Arial" panose="020B0604020202020204" pitchFamily="34" charset="0"/>
              </a:rPr>
              <a:t>In fact…there’s </a:t>
            </a:r>
            <a:r>
              <a:rPr lang="en-US" sz="4000" i="1" u="sng" dirty="0">
                <a:latin typeface="Arial" panose="020B0604020202020204" pitchFamily="34" charset="0"/>
                <a:cs typeface="Arial" panose="020B0604020202020204" pitchFamily="34" charset="0"/>
              </a:rPr>
              <a:t>synergism</a:t>
            </a:r>
            <a:r>
              <a:rPr lang="en-US" sz="4000" dirty="0">
                <a:latin typeface="Arial" panose="020B0604020202020204" pitchFamily="34" charset="0"/>
                <a:cs typeface="Arial" panose="020B0604020202020204" pitchFamily="34" charset="0"/>
              </a:rPr>
              <a:t> between EMS and hospital care: </a:t>
            </a:r>
          </a:p>
          <a:p>
            <a:pPr lvl="1"/>
            <a:r>
              <a:rPr lang="en-US" sz="3900" dirty="0">
                <a:latin typeface="Arial" panose="020B0604020202020204" pitchFamily="34" charset="0"/>
                <a:cs typeface="Arial" panose="020B0604020202020204" pitchFamily="34" charset="0"/>
              </a:rPr>
              <a:t>Excellent </a:t>
            </a:r>
            <a:r>
              <a:rPr lang="en-US" sz="3900" i="1" u="sng" dirty="0">
                <a:latin typeface="Arial" panose="020B0604020202020204" pitchFamily="34" charset="0"/>
                <a:cs typeface="Arial" panose="020B0604020202020204" pitchFamily="34" charset="0"/>
              </a:rPr>
              <a:t>prehospital</a:t>
            </a:r>
            <a:r>
              <a:rPr lang="en-US" sz="3900" dirty="0">
                <a:latin typeface="Arial" panose="020B0604020202020204" pitchFamily="34" charset="0"/>
                <a:cs typeface="Arial" panose="020B0604020202020204" pitchFamily="34" charset="0"/>
              </a:rPr>
              <a:t> care that prevents 2ndary brain injury…allows TBI patients to benefit from trauma/critical care </a:t>
            </a:r>
          </a:p>
          <a:p>
            <a:pPr lvl="1"/>
            <a:r>
              <a:rPr lang="en-US" sz="3900" dirty="0">
                <a:latin typeface="Arial" panose="020B0604020202020204" pitchFamily="34" charset="0"/>
                <a:cs typeface="Arial" panose="020B0604020202020204" pitchFamily="34" charset="0"/>
              </a:rPr>
              <a:t>But…if you lose the neurons in the field…even </a:t>
            </a:r>
            <a:r>
              <a:rPr lang="en-US" sz="3900" i="1" u="sng" dirty="0">
                <a:latin typeface="Arial" panose="020B0604020202020204" pitchFamily="34" charset="0"/>
                <a:cs typeface="Arial" panose="020B0604020202020204" pitchFamily="34" charset="0"/>
              </a:rPr>
              <a:t>perfect</a:t>
            </a:r>
            <a:r>
              <a:rPr lang="en-US" sz="3900" dirty="0">
                <a:latin typeface="Arial" panose="020B0604020202020204" pitchFamily="34" charset="0"/>
                <a:cs typeface="Arial" panose="020B0604020202020204" pitchFamily="34" charset="0"/>
              </a:rPr>
              <a:t> surgical/critical care can’t bring them back</a:t>
            </a:r>
          </a:p>
        </p:txBody>
      </p:sp>
      <p:sp>
        <p:nvSpPr>
          <p:cNvPr id="5" name="Title 4">
            <a:extLst>
              <a:ext uri="{FF2B5EF4-FFF2-40B4-BE49-F238E27FC236}">
                <a16:creationId xmlns:a16="http://schemas.microsoft.com/office/drawing/2014/main" id="{24ABFDE5-C404-45CD-8B04-FBFFF2E93382}"/>
              </a:ext>
            </a:extLst>
          </p:cNvPr>
          <p:cNvSpPr>
            <a:spLocks noGrp="1"/>
          </p:cNvSpPr>
          <p:nvPr>
            <p:ph type="title"/>
          </p:nvPr>
        </p:nvSpPr>
        <p:spPr>
          <a:xfrm>
            <a:off x="609600" y="110251"/>
            <a:ext cx="10972800" cy="876069"/>
          </a:xfrm>
        </p:spPr>
        <p:txBody>
          <a:bodyPr>
            <a:normAutofit/>
          </a:bodyPr>
          <a:lstStyle/>
          <a:p>
            <a:r>
              <a:rPr lang="en-US"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So What Does This Mean to EMS?</a:t>
            </a: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C:\Users\dspaite\Desktop\Documents\Dan\Work\UA Logo-Block-Verticle.png"/>
          <p:cNvPicPr>
            <a:picLocks noChangeAspect="1" noChangeArrowheads="1"/>
          </p:cNvPicPr>
          <p:nvPr/>
        </p:nvPicPr>
        <p:blipFill>
          <a:blip r:embed="rId2" cstate="print"/>
          <a:srcRect/>
          <a:stretch>
            <a:fillRect/>
          </a:stretch>
        </p:blipFill>
        <p:spPr bwMode="auto">
          <a:xfrm>
            <a:off x="2882902" y="3289120"/>
            <a:ext cx="1605557" cy="1657349"/>
          </a:xfrm>
          <a:prstGeom prst="rect">
            <a:avLst/>
          </a:prstGeom>
          <a:noFill/>
        </p:spPr>
      </p:pic>
      <p:pic>
        <p:nvPicPr>
          <p:cNvPr id="11" name="Picture 2" descr="AFCA_Logo_Transparent_Background_547x510px.png">
            <a:extLst>
              <a:ext uri="{FF2B5EF4-FFF2-40B4-BE49-F238E27FC236}">
                <a16:creationId xmlns:a16="http://schemas.microsoft.com/office/drawing/2014/main" id="{219982D6-8E58-4BA9-BA0C-D15D990BCD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1351" y="3127995"/>
            <a:ext cx="2009297" cy="187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https://www.rkb.us/contentimages/1385379.png-sm.jpg">
            <a:extLst>
              <a:ext uri="{FF2B5EF4-FFF2-40B4-BE49-F238E27FC236}">
                <a16:creationId xmlns:a16="http://schemas.microsoft.com/office/drawing/2014/main" id="{0E07F7B6-4E2A-4D81-836C-2265154B0C3E}"/>
              </a:ext>
            </a:extLst>
          </p:cNvPr>
          <p:cNvPicPr>
            <a:picLocks noChangeAspect="1" noChangeArrowheads="1"/>
          </p:cNvPicPr>
          <p:nvPr/>
        </p:nvPicPr>
        <p:blipFill rotWithShape="1">
          <a:blip r:embed="rId4" cstate="print"/>
          <a:srcRect l="9315" r="24809"/>
          <a:stretch/>
        </p:blipFill>
        <p:spPr bwMode="auto">
          <a:xfrm>
            <a:off x="7476067" y="3236339"/>
            <a:ext cx="1538967" cy="1762913"/>
          </a:xfrm>
          <a:prstGeom prst="rect">
            <a:avLst/>
          </a:prstGeom>
          <a:noFill/>
        </p:spPr>
      </p:pic>
      <p:sp>
        <p:nvSpPr>
          <p:cNvPr id="7" name="Content Placeholder 6">
            <a:extLst>
              <a:ext uri="{FF2B5EF4-FFF2-40B4-BE49-F238E27FC236}">
                <a16:creationId xmlns:a16="http://schemas.microsoft.com/office/drawing/2014/main" id="{96508A4E-CD4E-4300-B60F-2ACD2C470567}"/>
              </a:ext>
            </a:extLst>
          </p:cNvPr>
          <p:cNvSpPr>
            <a:spLocks noGrp="1"/>
          </p:cNvSpPr>
          <p:nvPr>
            <p:ph idx="1"/>
          </p:nvPr>
        </p:nvSpPr>
        <p:spPr>
          <a:xfrm>
            <a:off x="609600" y="1255301"/>
            <a:ext cx="10972800" cy="4525963"/>
          </a:xfrm>
        </p:spPr>
        <p:txBody>
          <a:bodyPr>
            <a:normAutofit/>
          </a:bodyPr>
          <a:lstStyle/>
          <a:p>
            <a:r>
              <a:rPr lang="en-US" sz="3600" dirty="0">
                <a:latin typeface="+mn-lt"/>
              </a:rPr>
              <a:t>A unique EMS/Public Health partnership in Arizona, continuing to improve TBI care and outcomes</a:t>
            </a:r>
          </a:p>
        </p:txBody>
      </p:sp>
      <p:sp>
        <p:nvSpPr>
          <p:cNvPr id="13" name="Title 1">
            <a:extLst>
              <a:ext uri="{FF2B5EF4-FFF2-40B4-BE49-F238E27FC236}">
                <a16:creationId xmlns:a16="http://schemas.microsoft.com/office/drawing/2014/main" id="{213B5087-FF23-4277-BE44-D3162B4C1ED6}"/>
              </a:ext>
            </a:extLst>
          </p:cNvPr>
          <p:cNvSpPr>
            <a:spLocks noGrp="1"/>
          </p:cNvSpPr>
          <p:nvPr>
            <p:ph type="title"/>
          </p:nvPr>
        </p:nvSpPr>
        <p:spPr>
          <a:xfrm>
            <a:off x="1193800" y="274639"/>
            <a:ext cx="9017000" cy="885295"/>
          </a:xfrm>
        </p:spPr>
        <p:txBody>
          <a:bodyPr>
            <a:normAutofit/>
          </a:bodyPr>
          <a:lstStyle/>
          <a:p>
            <a:r>
              <a:rPr lang="en-US" sz="4400" dirty="0">
                <a:effectLst>
                  <a:outerShdw blurRad="38100" dist="38100" dir="2700000" algn="tl">
                    <a:srgbClr val="000000">
                      <a:alpha val="43137"/>
                    </a:srgbClr>
                  </a:outerShdw>
                </a:effectLst>
              </a:rPr>
              <a:t>What is EPIC? </a:t>
            </a:r>
          </a:p>
        </p:txBody>
      </p:sp>
      <p:pic>
        <p:nvPicPr>
          <p:cNvPr id="10" name="Picture 1" descr="C:\Users\dspaite\Desktop\Documents\Dan\Work\Research\EPIC-Adults\Media, Articles, Logos, Summaries, Info Sheets, Etc\EPIC Logo\EPIC-TBI_logo.jpg">
            <a:extLst>
              <a:ext uri="{FF2B5EF4-FFF2-40B4-BE49-F238E27FC236}">
                <a16:creationId xmlns:a16="http://schemas.microsoft.com/office/drawing/2014/main" id="{970C8D50-B091-417B-8E66-63A358FD1530}"/>
              </a:ext>
            </a:extLst>
          </p:cNvPr>
          <p:cNvPicPr>
            <a:picLocks noChangeAspect="1" noChangeArrowheads="1"/>
          </p:cNvPicPr>
          <p:nvPr/>
        </p:nvPicPr>
        <p:blipFill>
          <a:blip r:embed="rId5" cstate="print"/>
          <a:srcRect/>
          <a:stretch>
            <a:fillRect/>
          </a:stretch>
        </p:blipFill>
        <p:spPr bwMode="auto">
          <a:xfrm>
            <a:off x="5248698" y="5247147"/>
            <a:ext cx="1694605" cy="1507115"/>
          </a:xfrm>
          <a:prstGeom prst="rect">
            <a:avLst/>
          </a:prstGeom>
          <a:noFill/>
        </p:spPr>
      </p:pic>
    </p:spTree>
    <p:extLst>
      <p:ext uri="{BB962C8B-B14F-4D97-AF65-F5344CB8AC3E}">
        <p14:creationId xmlns:p14="http://schemas.microsoft.com/office/powerpoint/2010/main" val="5679789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DB5DBEA-5C41-4F64-B151-1DAD5EF172AB}"/>
              </a:ext>
            </a:extLst>
          </p:cNvPr>
          <p:cNvSpPr txBox="1">
            <a:spLocks/>
          </p:cNvSpPr>
          <p:nvPr/>
        </p:nvSpPr>
        <p:spPr>
          <a:xfrm>
            <a:off x="780835" y="109262"/>
            <a:ext cx="9904288" cy="1359943"/>
          </a:xfrm>
          <a:prstGeom prst="rect">
            <a:avLst/>
          </a:prstGeom>
        </p:spPr>
        <p:txBody>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lstStyle>
          <a:p>
            <a:r>
              <a:rPr lang="en-US" sz="4000" dirty="0">
                <a:solidFill>
                  <a:srgbClr val="3333FF"/>
                </a:solidFill>
                <a:latin typeface="Arial" panose="020B0604020202020204" pitchFamily="34" charset="0"/>
                <a:cs typeface="Arial" panose="020B0604020202020204" pitchFamily="34" charset="0"/>
              </a:rPr>
              <a:t>Implementing the Guidelines: </a:t>
            </a:r>
          </a:p>
          <a:p>
            <a:r>
              <a:rPr lang="en-US" sz="4000" dirty="0">
                <a:solidFill>
                  <a:srgbClr val="3333FF"/>
                </a:solidFill>
                <a:latin typeface="Arial" panose="020B0604020202020204" pitchFamily="34" charset="0"/>
                <a:cs typeface="Arial" panose="020B0604020202020204" pitchFamily="34" charset="0"/>
              </a:rPr>
              <a:t>Who’s an EPIC Patient?</a:t>
            </a:r>
          </a:p>
        </p:txBody>
      </p:sp>
      <p:sp>
        <p:nvSpPr>
          <p:cNvPr id="8" name="Rectangle 6" descr="Short Description: Text Box: TBI in the United States &#10;Long Description: TBI in the United States &#10;">
            <a:extLst>
              <a:ext uri="{FF2B5EF4-FFF2-40B4-BE49-F238E27FC236}">
                <a16:creationId xmlns:a16="http://schemas.microsoft.com/office/drawing/2014/main" id="{BA117690-DE4B-41D5-8624-CDAC83113B11}"/>
              </a:ext>
            </a:extLst>
          </p:cNvPr>
          <p:cNvSpPr>
            <a:spLocks noChangeArrowheads="1"/>
          </p:cNvSpPr>
          <p:nvPr/>
        </p:nvSpPr>
        <p:spPr bwMode="auto">
          <a:xfrm>
            <a:off x="780835" y="1351492"/>
            <a:ext cx="10284431" cy="4155016"/>
          </a:xfrm>
          <a:prstGeom prst="rect">
            <a:avLst/>
          </a:prstGeom>
          <a:noFill/>
          <a:ln w="9525">
            <a:noFill/>
            <a:miter lim="800000"/>
            <a:headEnd/>
            <a:tailEnd/>
          </a:ln>
          <a:effectLst/>
        </p:spPr>
        <p:txBody>
          <a:bodyPr anchor="ctr"/>
          <a:lstStyle/>
          <a:p>
            <a:r>
              <a:rPr lang="en-US" sz="3600" dirty="0">
                <a:latin typeface="Arial" panose="020B0604020202020204" pitchFamily="34" charset="0"/>
                <a:cs typeface="Arial" panose="020B0604020202020204" pitchFamily="34" charset="0"/>
              </a:rPr>
              <a:t>Trauma, even a ground level fall with:</a:t>
            </a:r>
          </a:p>
          <a:p>
            <a:pPr marL="342900" indent="-342900">
              <a:buClr>
                <a:srgbClr val="3333FF"/>
              </a:buClr>
              <a:buFont typeface="Wingdings" panose="05000000000000000000" pitchFamily="2" charset="2"/>
              <a:buChar char="§"/>
            </a:pPr>
            <a:r>
              <a:rPr lang="en-US" sz="3200" dirty="0">
                <a:latin typeface="Arial" panose="020B0604020202020204" pitchFamily="34" charset="0"/>
                <a:cs typeface="Arial" panose="020B0604020202020204" pitchFamily="34" charset="0"/>
              </a:rPr>
              <a:t>Sufficient injury to be transported to a hospital…and…</a:t>
            </a:r>
          </a:p>
          <a:p>
            <a:pPr marL="342900" indent="-342900">
              <a:buClr>
                <a:srgbClr val="3333FF"/>
              </a:buClr>
              <a:buFont typeface="Wingdings" panose="05000000000000000000" pitchFamily="2" charset="2"/>
              <a:buChar char="§"/>
            </a:pPr>
            <a:r>
              <a:rPr lang="en-US" sz="3200" i="1" u="sng" dirty="0">
                <a:latin typeface="Arial" panose="020B0604020202020204" pitchFamily="34" charset="0"/>
                <a:cs typeface="Arial" panose="020B0604020202020204" pitchFamily="34" charset="0"/>
              </a:rPr>
              <a:t>Any</a:t>
            </a:r>
            <a:r>
              <a:rPr lang="en-US" sz="3200" dirty="0">
                <a:latin typeface="Arial" panose="020B0604020202020204" pitchFamily="34" charset="0"/>
                <a:cs typeface="Arial" panose="020B0604020202020204" pitchFamily="34" charset="0"/>
              </a:rPr>
              <a:t> loss of consciousness</a:t>
            </a:r>
          </a:p>
          <a:p>
            <a:pPr marL="685800" lvl="1" indent="-342900">
              <a:buClr>
                <a:srgbClr val="3333FF"/>
              </a:buClr>
              <a:buFont typeface="Wingdings" panose="05000000000000000000" pitchFamily="2" charset="2"/>
              <a:buChar char="§"/>
            </a:pPr>
            <a:r>
              <a:rPr lang="en-US" sz="2800" dirty="0">
                <a:latin typeface="Arial" panose="020B0604020202020204" pitchFamily="34" charset="0"/>
                <a:cs typeface="Arial" panose="020B0604020202020204" pitchFamily="34" charset="0"/>
              </a:rPr>
              <a:t>“He was out for a few seconds”</a:t>
            </a:r>
          </a:p>
          <a:p>
            <a:pPr marL="685800" lvl="1" indent="-342900">
              <a:buClr>
                <a:srgbClr val="3333FF"/>
              </a:buClr>
              <a:buFont typeface="Wingdings" panose="05000000000000000000" pitchFamily="2" charset="2"/>
              <a:buChar char="§"/>
            </a:pPr>
            <a:r>
              <a:rPr lang="en-US" sz="2800" dirty="0">
                <a:latin typeface="Arial" panose="020B0604020202020204" pitchFamily="34" charset="0"/>
                <a:cs typeface="Arial" panose="020B0604020202020204" pitchFamily="34" charset="0"/>
              </a:rPr>
              <a:t>“I saw stars” or “I don’t remember”</a:t>
            </a:r>
          </a:p>
          <a:p>
            <a:pPr marL="228600" indent="-342900">
              <a:buClr>
                <a:srgbClr val="3333FF"/>
              </a:buClr>
              <a:buFont typeface="Wingdings" panose="05000000000000000000" pitchFamily="2" charset="2"/>
              <a:buChar char="§"/>
            </a:pPr>
            <a:r>
              <a:rPr lang="en-US" sz="3200" dirty="0">
                <a:latin typeface="Arial" panose="020B0604020202020204" pitchFamily="34" charset="0"/>
                <a:cs typeface="Arial" panose="020B0604020202020204" pitchFamily="34" charset="0"/>
              </a:rPr>
              <a:t>Repetitive questioning (“perseverating”): </a:t>
            </a:r>
          </a:p>
          <a:p>
            <a:pPr marL="571500" lvl="1" indent="-342900">
              <a:buClr>
                <a:srgbClr val="3333FF"/>
              </a:buClr>
              <a:buFont typeface="Wingdings" panose="05000000000000000000" pitchFamily="2" charset="2"/>
              <a:buChar char="§"/>
            </a:pPr>
            <a:r>
              <a:rPr lang="en-US" sz="2800" dirty="0">
                <a:latin typeface="Arial" panose="020B0604020202020204" pitchFamily="34" charset="0"/>
                <a:cs typeface="Arial" panose="020B0604020202020204" pitchFamily="34" charset="0"/>
              </a:rPr>
              <a:t>“What happened to me, again?”</a:t>
            </a:r>
          </a:p>
          <a:p>
            <a:pPr marL="228600" indent="-342900">
              <a:buClr>
                <a:srgbClr val="3333FF"/>
              </a:buClr>
              <a:buFont typeface="Wingdings" panose="05000000000000000000" pitchFamily="2" charset="2"/>
              <a:buChar char="§"/>
            </a:pPr>
            <a:r>
              <a:rPr lang="en-US" sz="3200" dirty="0">
                <a:latin typeface="Arial" panose="020B0604020202020204" pitchFamily="34" charset="0"/>
                <a:cs typeface="Arial" panose="020B0604020202020204" pitchFamily="34" charset="0"/>
              </a:rPr>
              <a:t>Altered mental status</a:t>
            </a:r>
          </a:p>
          <a:p>
            <a:pPr marL="685800" lvl="1" indent="-342900">
              <a:buClr>
                <a:srgbClr val="3333FF"/>
              </a:buClr>
              <a:buFont typeface="Wingdings" panose="05000000000000000000" pitchFamily="2" charset="2"/>
              <a:buChar char="§"/>
            </a:pPr>
            <a:r>
              <a:rPr lang="en-US" sz="2800" i="1" u="sng" dirty="0">
                <a:latin typeface="Arial" panose="020B0604020202020204" pitchFamily="34" charset="0"/>
                <a:cs typeface="Arial" panose="020B0604020202020204" pitchFamily="34" charset="0"/>
              </a:rPr>
              <a:t>But</a:t>
            </a:r>
            <a:r>
              <a:rPr lang="en-US" sz="2800" dirty="0">
                <a:latin typeface="Arial" panose="020B0604020202020204" pitchFamily="34" charset="0"/>
                <a:cs typeface="Arial" panose="020B0604020202020204" pitchFamily="34" charset="0"/>
              </a:rPr>
              <a:t> …GCS of 15 does NOT exclude major TBI</a:t>
            </a:r>
            <a:endParaRPr lang="en-US" sz="3200" dirty="0">
              <a:latin typeface="Arial" panose="020B0604020202020204" pitchFamily="34" charset="0"/>
              <a:cs typeface="Arial" panose="020B060402020202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ABF1830A-0B77-4214-B092-576B042939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1133" y="3054349"/>
            <a:ext cx="1828800" cy="1030778"/>
          </a:xfrm>
          <a:prstGeom prst="rect">
            <a:avLst/>
          </a:prstGeom>
        </p:spPr>
      </p:pic>
    </p:spTree>
    <p:extLst>
      <p:ext uri="{BB962C8B-B14F-4D97-AF65-F5344CB8AC3E}">
        <p14:creationId xmlns:p14="http://schemas.microsoft.com/office/powerpoint/2010/main" val="7088918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DB5DBEA-5C41-4F64-B151-1DAD5EF172AB}"/>
              </a:ext>
            </a:extLst>
          </p:cNvPr>
          <p:cNvSpPr txBox="1">
            <a:spLocks/>
          </p:cNvSpPr>
          <p:nvPr/>
        </p:nvSpPr>
        <p:spPr>
          <a:xfrm>
            <a:off x="780835" y="109262"/>
            <a:ext cx="9904288" cy="1359943"/>
          </a:xfrm>
          <a:prstGeom prst="rect">
            <a:avLst/>
          </a:prstGeom>
        </p:spPr>
        <p:txBody>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lstStyle>
          <a:p>
            <a:r>
              <a:rPr lang="en-US" sz="4000" dirty="0">
                <a:solidFill>
                  <a:srgbClr val="3333FF"/>
                </a:solidFill>
                <a:latin typeface="Arial" panose="020B0604020202020204" pitchFamily="34" charset="0"/>
                <a:cs typeface="Arial" panose="020B0604020202020204" pitchFamily="34" charset="0"/>
              </a:rPr>
              <a:t>Implementing the Guidelines: </a:t>
            </a:r>
          </a:p>
          <a:p>
            <a:r>
              <a:rPr lang="en-US" sz="4000" dirty="0">
                <a:solidFill>
                  <a:srgbClr val="3333FF"/>
                </a:solidFill>
                <a:latin typeface="Arial" panose="020B0604020202020204" pitchFamily="34" charset="0"/>
                <a:cs typeface="Arial" panose="020B0604020202020204" pitchFamily="34" charset="0"/>
              </a:rPr>
              <a:t>Who’s an EPIC Patient?</a:t>
            </a:r>
          </a:p>
        </p:txBody>
      </p:sp>
      <p:sp>
        <p:nvSpPr>
          <p:cNvPr id="8" name="Rectangle 6" descr="Short Description: Text Box: TBI in the United States &#10;Long Description: TBI in the United States &#10;">
            <a:extLst>
              <a:ext uri="{FF2B5EF4-FFF2-40B4-BE49-F238E27FC236}">
                <a16:creationId xmlns:a16="http://schemas.microsoft.com/office/drawing/2014/main" id="{BA117690-DE4B-41D5-8624-CDAC83113B11}"/>
              </a:ext>
            </a:extLst>
          </p:cNvPr>
          <p:cNvSpPr>
            <a:spLocks noChangeArrowheads="1"/>
          </p:cNvSpPr>
          <p:nvPr/>
        </p:nvSpPr>
        <p:spPr bwMode="auto">
          <a:xfrm>
            <a:off x="780835" y="1469205"/>
            <a:ext cx="10284431" cy="3545856"/>
          </a:xfrm>
          <a:prstGeom prst="rect">
            <a:avLst/>
          </a:prstGeom>
          <a:noFill/>
          <a:ln w="9525">
            <a:noFill/>
            <a:miter lim="800000"/>
            <a:headEnd/>
            <a:tailEnd/>
          </a:ln>
          <a:effectLst/>
        </p:spPr>
        <p:txBody>
          <a:bodyPr anchor="ctr"/>
          <a:lstStyle/>
          <a:p>
            <a:pPr>
              <a:lnSpc>
                <a:spcPct val="150000"/>
              </a:lnSpc>
            </a:pPr>
            <a:endParaRPr lang="en-US" sz="3600" dirty="0">
              <a:latin typeface="Arial" panose="020B0604020202020204" pitchFamily="34" charset="0"/>
              <a:cs typeface="Arial" panose="020B0604020202020204" pitchFamily="34" charset="0"/>
            </a:endParaRPr>
          </a:p>
          <a:p>
            <a:pPr>
              <a:lnSpc>
                <a:spcPct val="150000"/>
              </a:lnSpc>
            </a:pPr>
            <a:r>
              <a:rPr lang="en-US" sz="3600" dirty="0">
                <a:latin typeface="Arial" panose="020B0604020202020204" pitchFamily="34" charset="0"/>
                <a:cs typeface="Arial" panose="020B0604020202020204" pitchFamily="34" charset="0"/>
              </a:rPr>
              <a:t>Trauma, even a ground level fall with:</a:t>
            </a:r>
          </a:p>
          <a:p>
            <a:pPr marL="342900" indent="-342900">
              <a:lnSpc>
                <a:spcPct val="150000"/>
              </a:lnSpc>
              <a:buClr>
                <a:srgbClr val="3333FF"/>
              </a:buClr>
              <a:buFont typeface="Wingdings" panose="05000000000000000000" pitchFamily="2" charset="2"/>
              <a:buChar char="§"/>
            </a:pPr>
            <a:r>
              <a:rPr lang="en-US" sz="3200" dirty="0">
                <a:latin typeface="Arial" panose="020B0604020202020204" pitchFamily="34" charset="0"/>
                <a:cs typeface="Arial" panose="020B0604020202020204" pitchFamily="34" charset="0"/>
              </a:rPr>
              <a:t>Sufficient injury to be transported to a hospital…and…</a:t>
            </a:r>
          </a:p>
          <a:p>
            <a:pPr marL="342900" indent="-342900">
              <a:lnSpc>
                <a:spcPct val="150000"/>
              </a:lnSpc>
              <a:buClr>
                <a:srgbClr val="3333FF"/>
              </a:buClr>
              <a:buFont typeface="Wingdings" panose="05000000000000000000" pitchFamily="2" charset="2"/>
              <a:buChar char="§"/>
            </a:pPr>
            <a:r>
              <a:rPr lang="en-US" sz="3200" i="1" u="sng" dirty="0">
                <a:latin typeface="Arial" panose="020B0604020202020204" pitchFamily="34" charset="0"/>
                <a:cs typeface="Arial" panose="020B0604020202020204" pitchFamily="34" charset="0"/>
              </a:rPr>
              <a:t>Any</a:t>
            </a:r>
            <a:r>
              <a:rPr lang="en-US" sz="3200" dirty="0">
                <a:latin typeface="Arial" panose="020B0604020202020204" pitchFamily="34" charset="0"/>
                <a:cs typeface="Arial" panose="020B0604020202020204" pitchFamily="34" charset="0"/>
              </a:rPr>
              <a:t> loss of consciousness</a:t>
            </a:r>
          </a:p>
          <a:p>
            <a:pPr marL="228600" indent="-342900">
              <a:lnSpc>
                <a:spcPct val="150000"/>
              </a:lnSpc>
              <a:buClr>
                <a:srgbClr val="3333FF"/>
              </a:buClr>
              <a:buFont typeface="Wingdings" panose="05000000000000000000" pitchFamily="2" charset="2"/>
              <a:buChar char="§"/>
            </a:pPr>
            <a:r>
              <a:rPr lang="en-US" sz="3200" dirty="0">
                <a:latin typeface="Arial" panose="020B0604020202020204" pitchFamily="34" charset="0"/>
                <a:cs typeface="Arial" panose="020B0604020202020204" pitchFamily="34" charset="0"/>
              </a:rPr>
              <a:t>Altered mental status</a:t>
            </a:r>
          </a:p>
          <a:p>
            <a:pPr marL="685800" lvl="1" indent="-342900">
              <a:lnSpc>
                <a:spcPct val="150000"/>
              </a:lnSpc>
              <a:buClr>
                <a:srgbClr val="3333FF"/>
              </a:buClr>
              <a:buFont typeface="Wingdings" panose="05000000000000000000" pitchFamily="2" charset="2"/>
              <a:buChar char="§"/>
            </a:pPr>
            <a:r>
              <a:rPr lang="en-US" sz="2800" i="1" u="sng" dirty="0">
                <a:latin typeface="Arial" panose="020B0604020202020204" pitchFamily="34" charset="0"/>
                <a:cs typeface="Arial" panose="020B0604020202020204" pitchFamily="34" charset="0"/>
              </a:rPr>
              <a:t>BUT:</a:t>
            </a:r>
            <a:r>
              <a:rPr lang="en-US" sz="2800" dirty="0">
                <a:latin typeface="Arial" panose="020B0604020202020204" pitchFamily="34" charset="0"/>
                <a:cs typeface="Arial" panose="020B0604020202020204" pitchFamily="34" charset="0"/>
              </a:rPr>
              <a:t> GCS of 15 does NOT exclude major TBI</a:t>
            </a:r>
          </a:p>
          <a:p>
            <a:pPr marL="342900" lvl="1">
              <a:lnSpc>
                <a:spcPct val="150000"/>
              </a:lnSpc>
              <a:buClr>
                <a:srgbClr val="3333FF"/>
              </a:buClr>
            </a:pPr>
            <a:endParaRPr lang="en-US" sz="3200" dirty="0">
              <a:latin typeface="Arial" panose="020B0604020202020204" pitchFamily="34" charset="0"/>
              <a:cs typeface="Arial" panose="020B060402020202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ABF1830A-0B77-4214-B092-576B042939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2558" y="3740149"/>
            <a:ext cx="1828800" cy="1030778"/>
          </a:xfrm>
          <a:prstGeom prst="rect">
            <a:avLst/>
          </a:prstGeom>
        </p:spPr>
      </p:pic>
    </p:spTree>
    <p:extLst>
      <p:ext uri="{BB962C8B-B14F-4D97-AF65-F5344CB8AC3E}">
        <p14:creationId xmlns:p14="http://schemas.microsoft.com/office/powerpoint/2010/main" val="24533615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DB5DBEA-5C41-4F64-B151-1DAD5EF172AB}"/>
              </a:ext>
            </a:extLst>
          </p:cNvPr>
          <p:cNvSpPr txBox="1">
            <a:spLocks/>
          </p:cNvSpPr>
          <p:nvPr/>
        </p:nvSpPr>
        <p:spPr>
          <a:xfrm>
            <a:off x="1458929" y="274638"/>
            <a:ext cx="9462499" cy="989051"/>
          </a:xfrm>
          <a:prstGeom prst="rect">
            <a:avLst/>
          </a:prstGeom>
        </p:spPr>
        <p:txBody>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lstStyle>
          <a:p>
            <a:r>
              <a:rPr lang="en-US" sz="4400" dirty="0">
                <a:solidFill>
                  <a:srgbClr val="3333FF"/>
                </a:solidFill>
                <a:latin typeface="Arial" panose="020B0604020202020204" pitchFamily="34" charset="0"/>
                <a:cs typeface="Arial" panose="020B0604020202020204" pitchFamily="34" charset="0"/>
              </a:rPr>
              <a:t>Who’s an EPIC Patient? (Cont’d)</a:t>
            </a:r>
          </a:p>
        </p:txBody>
      </p:sp>
      <p:sp>
        <p:nvSpPr>
          <p:cNvPr id="8" name="Rectangle 6" descr="Short Description: Text Box: TBI in the United States &#10;Long Description: TBI in the United States &#10;">
            <a:extLst>
              <a:ext uri="{FF2B5EF4-FFF2-40B4-BE49-F238E27FC236}">
                <a16:creationId xmlns:a16="http://schemas.microsoft.com/office/drawing/2014/main" id="{BA117690-DE4B-41D5-8624-CDAC83113B11}"/>
              </a:ext>
            </a:extLst>
          </p:cNvPr>
          <p:cNvSpPr>
            <a:spLocks noChangeArrowheads="1"/>
          </p:cNvSpPr>
          <p:nvPr/>
        </p:nvSpPr>
        <p:spPr bwMode="auto">
          <a:xfrm>
            <a:off x="709772" y="993384"/>
            <a:ext cx="10406866" cy="4686298"/>
          </a:xfrm>
          <a:prstGeom prst="rect">
            <a:avLst/>
          </a:prstGeom>
          <a:noFill/>
          <a:ln w="9525">
            <a:noFill/>
            <a:miter lim="800000"/>
            <a:headEnd/>
            <a:tailEnd/>
          </a:ln>
          <a:effectLst/>
        </p:spPr>
        <p:txBody>
          <a:bodyPr anchor="ctr"/>
          <a:lstStyle/>
          <a:p>
            <a:pPr marL="228600" indent="-342900">
              <a:buClr>
                <a:srgbClr val="3333FF"/>
              </a:buClr>
              <a:buFont typeface="Wingdings" panose="05000000000000000000" pitchFamily="2" charset="2"/>
              <a:buChar char="§"/>
            </a:pPr>
            <a:r>
              <a:rPr lang="en-US" sz="3600" dirty="0">
                <a:latin typeface="Arial" panose="020B0604020202020204" pitchFamily="34" charset="0"/>
                <a:cs typeface="Arial" panose="020B0604020202020204" pitchFamily="34" charset="0"/>
              </a:rPr>
              <a:t>Seizure with trauma</a:t>
            </a:r>
          </a:p>
          <a:p>
            <a:pPr marL="685800" lvl="1" indent="-342900">
              <a:buClr>
                <a:srgbClr val="3333FF"/>
              </a:buClr>
              <a:buFont typeface="Wingdings" panose="05000000000000000000" pitchFamily="2" charset="2"/>
              <a:buChar char="§"/>
            </a:pPr>
            <a:r>
              <a:rPr lang="en-US" sz="3200" dirty="0">
                <a:latin typeface="Arial" panose="020B0604020202020204" pitchFamily="34" charset="0"/>
                <a:cs typeface="Arial" panose="020B0604020202020204" pitchFamily="34" charset="0"/>
              </a:rPr>
              <a:t>Can occur before trauma (seizure leading to TBI) or </a:t>
            </a:r>
          </a:p>
          <a:p>
            <a:pPr marL="685800" lvl="1" indent="-342900">
              <a:buClr>
                <a:srgbClr val="3333FF"/>
              </a:buClr>
              <a:buFont typeface="Wingdings" panose="05000000000000000000" pitchFamily="2" charset="2"/>
              <a:buChar char="§"/>
            </a:pPr>
            <a:r>
              <a:rPr lang="en-US" sz="3200" dirty="0">
                <a:latin typeface="Arial" panose="020B0604020202020204" pitchFamily="34" charset="0"/>
                <a:cs typeface="Arial" panose="020B0604020202020204" pitchFamily="34" charset="0"/>
              </a:rPr>
              <a:t>After the trauma (post-traumatic seizures)</a:t>
            </a:r>
          </a:p>
          <a:p>
            <a:pPr marL="228600" indent="-342900">
              <a:buClr>
                <a:srgbClr val="3333FF"/>
              </a:buClr>
              <a:buFont typeface="Wingdings" panose="05000000000000000000" pitchFamily="2" charset="2"/>
              <a:buChar char="§"/>
            </a:pPr>
            <a:r>
              <a:rPr lang="en-US" sz="3600" dirty="0">
                <a:latin typeface="Arial" panose="020B0604020202020204" pitchFamily="34" charset="0"/>
                <a:cs typeface="Arial" panose="020B0604020202020204" pitchFamily="34" charset="0"/>
              </a:rPr>
              <a:t>Multisystem trauma requiring PPV </a:t>
            </a:r>
          </a:p>
          <a:p>
            <a:pPr marL="685800" lvl="1" indent="-342900">
              <a:buClr>
                <a:srgbClr val="3333FF"/>
              </a:buClr>
              <a:buFont typeface="Wingdings" panose="05000000000000000000" pitchFamily="2" charset="2"/>
              <a:buChar char="§"/>
            </a:pPr>
            <a:r>
              <a:rPr lang="en-US" sz="3600" dirty="0">
                <a:latin typeface="Arial" panose="020B0604020202020204" pitchFamily="34" charset="0"/>
                <a:cs typeface="Arial" panose="020B0604020202020204" pitchFamily="34" charset="0"/>
              </a:rPr>
              <a:t>Basic or advanced</a:t>
            </a:r>
          </a:p>
          <a:p>
            <a:pPr marL="228600" indent="-342900">
              <a:buClr>
                <a:srgbClr val="3333FF"/>
              </a:buClr>
              <a:buFont typeface="Wingdings" panose="05000000000000000000" pitchFamily="2" charset="2"/>
              <a:buChar char="§"/>
            </a:pPr>
            <a:r>
              <a:rPr lang="en-US" sz="3600" dirty="0">
                <a:latin typeface="Arial" panose="020B0604020202020204" pitchFamily="34" charset="0"/>
                <a:cs typeface="Arial" panose="020B0604020202020204" pitchFamily="34" charset="0"/>
              </a:rPr>
              <a:t>Risk Factors:</a:t>
            </a:r>
          </a:p>
          <a:p>
            <a:pPr marL="685800" lvl="1" indent="-342900">
              <a:buClr>
                <a:srgbClr val="3333FF"/>
              </a:buClr>
              <a:buFont typeface="Wingdings" panose="05000000000000000000" pitchFamily="2" charset="2"/>
              <a:buChar char="§"/>
            </a:pPr>
            <a:r>
              <a:rPr lang="en-US" sz="3600" dirty="0">
                <a:latin typeface="Arial" panose="020B0604020202020204" pitchFamily="34" charset="0"/>
                <a:cs typeface="Arial" panose="020B0604020202020204" pitchFamily="34" charset="0"/>
              </a:rPr>
              <a:t>Older age (even over 40!)</a:t>
            </a:r>
          </a:p>
          <a:p>
            <a:pPr marL="685800" lvl="1" indent="-342900">
              <a:buClr>
                <a:srgbClr val="3333FF"/>
              </a:buClr>
              <a:buFont typeface="Wingdings" panose="05000000000000000000" pitchFamily="2" charset="2"/>
              <a:buChar char="§"/>
            </a:pPr>
            <a:r>
              <a:rPr lang="en-US" sz="3600" dirty="0">
                <a:latin typeface="Arial" panose="020B0604020202020204" pitchFamily="34" charset="0"/>
                <a:cs typeface="Arial" panose="020B0604020202020204" pitchFamily="34" charset="0"/>
              </a:rPr>
              <a:t>Anticoagulants (Coumadin, Eliquis, etc.)</a:t>
            </a:r>
          </a:p>
        </p:txBody>
      </p:sp>
      <p:pic>
        <p:nvPicPr>
          <p:cNvPr id="9" name="Picture 8" descr="A picture containing text&#10;&#10;Description automatically generated">
            <a:extLst>
              <a:ext uri="{FF2B5EF4-FFF2-40B4-BE49-F238E27FC236}">
                <a16:creationId xmlns:a16="http://schemas.microsoft.com/office/drawing/2014/main" id="{13691D79-8AD0-46A1-A5A1-043BF174C9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1133" y="3045882"/>
            <a:ext cx="1828800" cy="1030778"/>
          </a:xfrm>
          <a:prstGeom prst="rect">
            <a:avLst/>
          </a:prstGeom>
        </p:spPr>
      </p:pic>
    </p:spTree>
    <p:extLst>
      <p:ext uri="{BB962C8B-B14F-4D97-AF65-F5344CB8AC3E}">
        <p14:creationId xmlns:p14="http://schemas.microsoft.com/office/powerpoint/2010/main" val="30287739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DB5DBEA-5C41-4F64-B151-1DAD5EF172AB}"/>
              </a:ext>
            </a:extLst>
          </p:cNvPr>
          <p:cNvSpPr txBox="1">
            <a:spLocks/>
          </p:cNvSpPr>
          <p:nvPr/>
        </p:nvSpPr>
        <p:spPr>
          <a:xfrm>
            <a:off x="780835" y="109262"/>
            <a:ext cx="10125864" cy="1359943"/>
          </a:xfrm>
          <a:prstGeom prst="rect">
            <a:avLst/>
          </a:prstGeom>
        </p:spPr>
        <p:txBody>
          <a:bodyPr anchor="ct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lstStyle>
          <a:p>
            <a:r>
              <a:rPr lang="en-US" sz="4000" dirty="0">
                <a:solidFill>
                  <a:srgbClr val="3333FF"/>
                </a:solidFill>
                <a:effectLst/>
                <a:latin typeface="Arial" panose="020B0604020202020204" pitchFamily="34" charset="0"/>
                <a:cs typeface="Arial" panose="020B0604020202020204" pitchFamily="34" charset="0"/>
              </a:rPr>
              <a:t>What</a:t>
            </a:r>
            <a:r>
              <a:rPr lang="en-US" sz="4000" dirty="0">
                <a:solidFill>
                  <a:srgbClr val="3333FF"/>
                </a:solidFill>
                <a:latin typeface="Arial" panose="020B0604020202020204" pitchFamily="34" charset="0"/>
                <a:cs typeface="Arial" panose="020B0604020202020204" pitchFamily="34" charset="0"/>
              </a:rPr>
              <a:t> if I don’t know if they had a LOC?</a:t>
            </a:r>
          </a:p>
        </p:txBody>
      </p:sp>
      <p:sp>
        <p:nvSpPr>
          <p:cNvPr id="8" name="Rectangle 6" descr="Short Description: Text Box: TBI in the United States &#10;Long Description: TBI in the United States &#10;">
            <a:extLst>
              <a:ext uri="{FF2B5EF4-FFF2-40B4-BE49-F238E27FC236}">
                <a16:creationId xmlns:a16="http://schemas.microsoft.com/office/drawing/2014/main" id="{BA117690-DE4B-41D5-8624-CDAC83113B11}"/>
              </a:ext>
            </a:extLst>
          </p:cNvPr>
          <p:cNvSpPr>
            <a:spLocks noChangeArrowheads="1"/>
          </p:cNvSpPr>
          <p:nvPr/>
        </p:nvSpPr>
        <p:spPr bwMode="auto">
          <a:xfrm>
            <a:off x="780835" y="1351492"/>
            <a:ext cx="10284431" cy="4672236"/>
          </a:xfrm>
          <a:prstGeom prst="rect">
            <a:avLst/>
          </a:prstGeom>
          <a:noFill/>
          <a:ln w="9525">
            <a:noFill/>
            <a:miter lim="800000"/>
            <a:headEnd/>
            <a:tailEnd/>
          </a:ln>
          <a:effectLst/>
        </p:spPr>
        <p:txBody>
          <a:bodyPr anchor="t"/>
          <a:lstStyle/>
          <a:p>
            <a:pPr marL="342900" indent="-342900">
              <a:buClr>
                <a:srgbClr val="3333FF"/>
              </a:buClr>
              <a:buFont typeface="Wingdings" panose="05000000000000000000" pitchFamily="2" charset="2"/>
              <a:buChar char="§"/>
            </a:pPr>
            <a:r>
              <a:rPr lang="en-US" sz="3200" dirty="0">
                <a:latin typeface="Arial" panose="020B0604020202020204" pitchFamily="34" charset="0"/>
                <a:cs typeface="Arial" panose="020B0604020202020204" pitchFamily="34" charset="0"/>
              </a:rPr>
              <a:t>Head injury patients are poor historians! </a:t>
            </a:r>
          </a:p>
          <a:p>
            <a:pPr marL="342900" indent="-342900">
              <a:buClr>
                <a:srgbClr val="3333FF"/>
              </a:buClr>
              <a:buFont typeface="Wingdings" panose="05000000000000000000" pitchFamily="2" charset="2"/>
              <a:buChar char="§"/>
            </a:pPr>
            <a:endParaRPr lang="en-US" sz="3200" dirty="0">
              <a:latin typeface="Arial" panose="020B0604020202020204" pitchFamily="34" charset="0"/>
              <a:cs typeface="Arial" panose="020B0604020202020204" pitchFamily="34" charset="0"/>
            </a:endParaRPr>
          </a:p>
          <a:p>
            <a:pPr marL="342900" indent="-342900">
              <a:buClr>
                <a:srgbClr val="3333FF"/>
              </a:buClr>
              <a:buFont typeface="Wingdings" panose="05000000000000000000" pitchFamily="2" charset="2"/>
              <a:buChar char="§"/>
            </a:pPr>
            <a:r>
              <a:rPr lang="en-US" sz="3200" dirty="0">
                <a:latin typeface="Arial" panose="020B0604020202020204" pitchFamily="34" charset="0"/>
                <a:cs typeface="Arial" panose="020B0604020202020204" pitchFamily="34" charset="0"/>
              </a:rPr>
              <a:t>Consider the whole scene:</a:t>
            </a:r>
          </a:p>
          <a:p>
            <a:pPr marL="800100" lvl="1" indent="-342900">
              <a:buClr>
                <a:srgbClr val="3333FF"/>
              </a:buClr>
              <a:buFont typeface="Wingdings" panose="05000000000000000000" pitchFamily="2" charset="2"/>
              <a:buChar char="§"/>
            </a:pPr>
            <a:r>
              <a:rPr lang="en-US" sz="3200" dirty="0">
                <a:latin typeface="Arial" panose="020B0604020202020204" pitchFamily="34" charset="0"/>
                <a:cs typeface="Arial" panose="020B0604020202020204" pitchFamily="34" charset="0"/>
              </a:rPr>
              <a:t>Trauma</a:t>
            </a:r>
          </a:p>
          <a:p>
            <a:pPr marL="800100" lvl="1" indent="-342900">
              <a:buClr>
                <a:srgbClr val="3333FF"/>
              </a:buClr>
              <a:buFont typeface="Wingdings" panose="05000000000000000000" pitchFamily="2" charset="2"/>
              <a:buChar char="§"/>
            </a:pPr>
            <a:r>
              <a:rPr lang="en-US" sz="3200" dirty="0">
                <a:latin typeface="Arial" panose="020B0604020202020204" pitchFamily="34" charset="0"/>
                <a:cs typeface="Arial" panose="020B0604020202020204" pitchFamily="34" charset="0"/>
              </a:rPr>
              <a:t>Physical exam</a:t>
            </a:r>
          </a:p>
          <a:p>
            <a:pPr marL="800100" lvl="1" indent="-342900">
              <a:buClr>
                <a:srgbClr val="3333FF"/>
              </a:buClr>
              <a:buFont typeface="Wingdings" panose="05000000000000000000" pitchFamily="2" charset="2"/>
              <a:buChar char="§"/>
            </a:pPr>
            <a:r>
              <a:rPr lang="en-US" sz="3200" dirty="0">
                <a:latin typeface="Arial" panose="020B0604020202020204" pitchFamily="34" charset="0"/>
                <a:cs typeface="Arial" panose="020B0604020202020204" pitchFamily="34" charset="0"/>
              </a:rPr>
              <a:t>Mechanism</a:t>
            </a:r>
          </a:p>
          <a:p>
            <a:pPr marL="800100" lvl="1" indent="-342900">
              <a:buClr>
                <a:srgbClr val="3333FF"/>
              </a:buClr>
              <a:buFont typeface="Wingdings" panose="05000000000000000000" pitchFamily="2" charset="2"/>
              <a:buChar char="§"/>
            </a:pPr>
            <a:r>
              <a:rPr lang="en-US" sz="3200" dirty="0">
                <a:latin typeface="Arial" panose="020B0604020202020204" pitchFamily="34" charset="0"/>
                <a:cs typeface="Arial" panose="020B0604020202020204" pitchFamily="34" charset="0"/>
              </a:rPr>
              <a:t>Reports from others of LOC (Police – bystanders)</a:t>
            </a:r>
          </a:p>
          <a:p>
            <a:pPr marL="800100" lvl="1" indent="-342900">
              <a:buClr>
                <a:srgbClr val="3333FF"/>
              </a:buClr>
              <a:buFont typeface="Wingdings" panose="05000000000000000000" pitchFamily="2" charset="2"/>
              <a:buChar char="§"/>
            </a:pPr>
            <a:r>
              <a:rPr lang="en-US" sz="3200" dirty="0">
                <a:latin typeface="Arial" panose="020B0604020202020204" pitchFamily="34" charset="0"/>
                <a:cs typeface="Arial" panose="020B0604020202020204" pitchFamily="34" charset="0"/>
              </a:rPr>
              <a:t>Perseverating (what happened?, what happened?)</a:t>
            </a:r>
          </a:p>
          <a:p>
            <a:pPr marL="800100" lvl="1" indent="-342900">
              <a:buClr>
                <a:srgbClr val="3333FF"/>
              </a:buClr>
              <a:buFont typeface="Wingdings" panose="05000000000000000000" pitchFamily="2" charset="2"/>
              <a:buChar char="§"/>
            </a:pPr>
            <a:r>
              <a:rPr lang="en-US" sz="3200" dirty="0">
                <a:latin typeface="Arial" panose="020B0604020202020204" pitchFamily="34" charset="0"/>
                <a:cs typeface="Arial" panose="020B0604020202020204" pitchFamily="34" charset="0"/>
              </a:rPr>
              <a:t>Risk factors</a:t>
            </a:r>
          </a:p>
        </p:txBody>
      </p:sp>
      <p:pic>
        <p:nvPicPr>
          <p:cNvPr id="4" name="Picture 3" descr="A picture containing text&#10;&#10;Description automatically generated">
            <a:extLst>
              <a:ext uri="{FF2B5EF4-FFF2-40B4-BE49-F238E27FC236}">
                <a16:creationId xmlns:a16="http://schemas.microsoft.com/office/drawing/2014/main" id="{DE9EEF02-996F-5246-AB64-1E6287BD81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1133" y="3045882"/>
            <a:ext cx="1828800" cy="1030778"/>
          </a:xfrm>
          <a:prstGeom prst="rect">
            <a:avLst/>
          </a:prstGeom>
        </p:spPr>
      </p:pic>
    </p:spTree>
    <p:extLst>
      <p:ext uri="{BB962C8B-B14F-4D97-AF65-F5344CB8AC3E}">
        <p14:creationId xmlns:p14="http://schemas.microsoft.com/office/powerpoint/2010/main" val="36706860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DB5DBEA-5C41-4F64-B151-1DAD5EF172AB}"/>
              </a:ext>
            </a:extLst>
          </p:cNvPr>
          <p:cNvSpPr txBox="1">
            <a:spLocks/>
          </p:cNvSpPr>
          <p:nvPr/>
        </p:nvSpPr>
        <p:spPr>
          <a:xfrm>
            <a:off x="1458929" y="274638"/>
            <a:ext cx="9462499" cy="989051"/>
          </a:xfrm>
          <a:prstGeom prst="rect">
            <a:avLst/>
          </a:prstGeom>
        </p:spPr>
        <p:txBody>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lstStyle>
          <a:p>
            <a:r>
              <a:rPr lang="en-US" sz="4400" dirty="0">
                <a:solidFill>
                  <a:srgbClr val="3333FF"/>
                </a:solidFill>
                <a:latin typeface="Arial" panose="020B0604020202020204" pitchFamily="34" charset="0"/>
                <a:cs typeface="Arial" panose="020B0604020202020204" pitchFamily="34" charset="0"/>
              </a:rPr>
              <a:t>When in Doubt</a:t>
            </a:r>
          </a:p>
        </p:txBody>
      </p:sp>
      <p:sp>
        <p:nvSpPr>
          <p:cNvPr id="8" name="Rectangle 6" descr="Short Description: Text Box: TBI in the United States &#10;Long Description: TBI in the United States &#10;">
            <a:extLst>
              <a:ext uri="{FF2B5EF4-FFF2-40B4-BE49-F238E27FC236}">
                <a16:creationId xmlns:a16="http://schemas.microsoft.com/office/drawing/2014/main" id="{BA117690-DE4B-41D5-8624-CDAC83113B11}"/>
              </a:ext>
            </a:extLst>
          </p:cNvPr>
          <p:cNvSpPr>
            <a:spLocks noChangeArrowheads="1"/>
          </p:cNvSpPr>
          <p:nvPr/>
        </p:nvSpPr>
        <p:spPr bwMode="auto">
          <a:xfrm>
            <a:off x="709772" y="993384"/>
            <a:ext cx="10406866" cy="2522814"/>
          </a:xfrm>
          <a:prstGeom prst="rect">
            <a:avLst/>
          </a:prstGeom>
          <a:noFill/>
          <a:ln w="9525">
            <a:noFill/>
            <a:miter lim="800000"/>
            <a:headEnd/>
            <a:tailEnd/>
          </a:ln>
          <a:effectLst/>
        </p:spPr>
        <p:txBody>
          <a:bodyPr anchor="ctr"/>
          <a:lstStyle/>
          <a:p>
            <a:pPr algn="ctr">
              <a:buClr>
                <a:srgbClr val="3333FF"/>
              </a:buClr>
            </a:pPr>
            <a:r>
              <a:rPr lang="en-US" sz="3600" dirty="0">
                <a:latin typeface="Arial" panose="020B0604020202020204" pitchFamily="34" charset="0"/>
                <a:cs typeface="Arial" panose="020B0604020202020204" pitchFamily="34" charset="0"/>
              </a:rPr>
              <a:t>Treat with EPIC protocol</a:t>
            </a:r>
          </a:p>
          <a:p>
            <a:pPr>
              <a:buClr>
                <a:srgbClr val="3333FF"/>
              </a:buClr>
            </a:pPr>
            <a:endParaRPr lang="en-US" sz="3600" dirty="0">
              <a:latin typeface="Arial" panose="020B0604020202020204" pitchFamily="34" charset="0"/>
              <a:cs typeface="Arial" panose="020B0604020202020204" pitchFamily="34" charset="0"/>
            </a:endParaRPr>
          </a:p>
          <a:p>
            <a:pPr marL="342900" lvl="1">
              <a:buClr>
                <a:srgbClr val="3333FF"/>
              </a:buClr>
            </a:pPr>
            <a:endParaRPr lang="en-US" sz="36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CFA66C6A-AD9F-49E6-BDAD-607EA4FCBC6E}"/>
              </a:ext>
            </a:extLst>
          </p:cNvPr>
          <p:cNvPicPr>
            <a:picLocks noChangeAspect="1"/>
          </p:cNvPicPr>
          <p:nvPr/>
        </p:nvPicPr>
        <p:blipFill>
          <a:blip r:embed="rId3"/>
          <a:stretch>
            <a:fillRect/>
          </a:stretch>
        </p:blipFill>
        <p:spPr>
          <a:xfrm>
            <a:off x="3335672" y="2188803"/>
            <a:ext cx="5155066" cy="6880837"/>
          </a:xfrm>
          <a:prstGeom prst="rect">
            <a:avLst/>
          </a:prstGeom>
        </p:spPr>
      </p:pic>
    </p:spTree>
    <p:extLst>
      <p:ext uri="{BB962C8B-B14F-4D97-AF65-F5344CB8AC3E}">
        <p14:creationId xmlns:p14="http://schemas.microsoft.com/office/powerpoint/2010/main" val="16438876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pPr lvl="2"/>
            <a:endParaRPr lang="en-US" dirty="0">
              <a:latin typeface="Arial" panose="020B0604020202020204" pitchFamily="34" charset="0"/>
              <a:cs typeface="Arial" panose="020B0604020202020204" pitchFamily="34" charset="0"/>
            </a:endParaRPr>
          </a:p>
          <a:p>
            <a:r>
              <a:rPr lang="en-US" sz="3900" dirty="0">
                <a:latin typeface="Arial" panose="020B0604020202020204" pitchFamily="34" charset="0"/>
                <a:cs typeface="Arial" panose="020B0604020202020204" pitchFamily="34" charset="0"/>
              </a:rPr>
              <a:t>How Do I Deliver A Live Brain?</a:t>
            </a:r>
          </a:p>
          <a:p>
            <a:pPr marL="393192" lvl="1" indent="0">
              <a:buNone/>
            </a:pPr>
            <a:endParaRPr lang="en-US" sz="3500" dirty="0">
              <a:latin typeface="Arial" panose="020B0604020202020204" pitchFamily="34" charset="0"/>
              <a:cs typeface="Arial" panose="020B0604020202020204" pitchFamily="34" charset="0"/>
            </a:endParaRPr>
          </a:p>
          <a:p>
            <a:pPr marL="137160" indent="0">
              <a:buNone/>
            </a:pPr>
            <a:r>
              <a:rPr lang="en-US" sz="3900" dirty="0">
                <a:latin typeface="Arial" panose="020B0604020202020204" pitchFamily="34" charset="0"/>
                <a:cs typeface="Arial" panose="020B0604020202020204" pitchFamily="34" charset="0"/>
              </a:rPr>
              <a:t>Stop the “H-Bombs” by preventing and treating them:</a:t>
            </a:r>
            <a:endParaRPr lang="en-US" sz="3900" b="1" i="1" dirty="0">
              <a:latin typeface="Arial" panose="020B0604020202020204" pitchFamily="34" charset="0"/>
              <a:cs typeface="Arial" panose="020B0604020202020204" pitchFamily="34" charset="0"/>
            </a:endParaRPr>
          </a:p>
          <a:p>
            <a:endParaRPr lang="en-US" sz="4000" b="1" i="1" dirty="0">
              <a:solidFill>
                <a:srgbClr val="FF0000"/>
              </a:solidFill>
              <a:latin typeface="Arial" panose="020B0604020202020204" pitchFamily="34" charset="0"/>
              <a:cs typeface="Arial" panose="020B0604020202020204" pitchFamily="34" charset="0"/>
            </a:endParaRPr>
          </a:p>
          <a:p>
            <a:r>
              <a:rPr lang="en-US" sz="4000" b="1" i="1" dirty="0">
                <a:solidFill>
                  <a:srgbClr val="FF0000"/>
                </a:solidFill>
                <a:latin typeface="Arial" panose="020B0604020202020204" pitchFamily="34" charset="0"/>
                <a:cs typeface="Arial" panose="020B0604020202020204" pitchFamily="34" charset="0"/>
              </a:rPr>
              <a:t>Hypoxia</a:t>
            </a:r>
          </a:p>
          <a:p>
            <a:pPr lvl="2"/>
            <a:endParaRPr lang="en-US" sz="3200" b="1" i="1" dirty="0">
              <a:solidFill>
                <a:srgbClr val="FF0000"/>
              </a:solidFill>
              <a:latin typeface="Arial" panose="020B0604020202020204" pitchFamily="34" charset="0"/>
              <a:cs typeface="Arial" panose="020B0604020202020204" pitchFamily="34" charset="0"/>
            </a:endParaRPr>
          </a:p>
          <a:p>
            <a:r>
              <a:rPr lang="en-US" sz="4000" b="1" i="1" dirty="0">
                <a:solidFill>
                  <a:srgbClr val="FF0000"/>
                </a:solidFill>
                <a:latin typeface="Arial" panose="020B0604020202020204" pitchFamily="34" charset="0"/>
                <a:cs typeface="Arial" panose="020B0604020202020204" pitchFamily="34" charset="0"/>
              </a:rPr>
              <a:t>Hypotension</a:t>
            </a:r>
          </a:p>
          <a:p>
            <a:pPr lvl="1"/>
            <a:endParaRPr lang="en-US" sz="3600" b="1" i="1" dirty="0">
              <a:solidFill>
                <a:srgbClr val="FF0000"/>
              </a:solidFill>
              <a:latin typeface="Arial" panose="020B0604020202020204" pitchFamily="34" charset="0"/>
              <a:cs typeface="Arial" panose="020B0604020202020204" pitchFamily="34" charset="0"/>
            </a:endParaRPr>
          </a:p>
          <a:p>
            <a:r>
              <a:rPr lang="en-US" sz="4000" b="1" i="1" dirty="0">
                <a:solidFill>
                  <a:srgbClr val="FF0000"/>
                </a:solidFill>
                <a:latin typeface="Arial" panose="020B0604020202020204" pitchFamily="34" charset="0"/>
                <a:cs typeface="Arial" panose="020B0604020202020204" pitchFamily="34" charset="0"/>
              </a:rPr>
              <a:t>Hyperventilation</a:t>
            </a:r>
          </a:p>
          <a:p>
            <a:pPr lvl="2"/>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Title 2"/>
          <p:cNvSpPr>
            <a:spLocks noGrp="1"/>
          </p:cNvSpPr>
          <p:nvPr>
            <p:ph type="title"/>
          </p:nvPr>
        </p:nvSpPr>
        <p:spPr>
          <a:xfrm>
            <a:off x="1089061" y="274638"/>
            <a:ext cx="9578939" cy="1143000"/>
          </a:xfrm>
        </p:spPr>
        <p:txBody>
          <a:bodyPr>
            <a:no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Key Concept: A live body…with a dead brain… is </a:t>
            </a:r>
            <a:r>
              <a:rPr lang="en-US" sz="3200" i="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really</a:t>
            </a: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 dead body</a:t>
            </a:r>
          </a:p>
        </p:txBody>
      </p:sp>
      <p:pic>
        <p:nvPicPr>
          <p:cNvPr id="5" name="Picture 6" descr="http://2.bp.blogspot.com/_IKjEMS-kiO0/TQhigC-WEMI/AAAAAAAAAE0/2ozbJCn7B_s/s1600/bomb-Thermonuclear_Explosion4.jpg">
            <a:extLst>
              <a:ext uri="{FF2B5EF4-FFF2-40B4-BE49-F238E27FC236}">
                <a16:creationId xmlns:a16="http://schemas.microsoft.com/office/drawing/2014/main" id="{889ABF2B-27DF-4C95-B8B8-129B401F0AC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875" t="13094" r="8981" b="15862"/>
          <a:stretch/>
        </p:blipFill>
        <p:spPr bwMode="auto">
          <a:xfrm>
            <a:off x="6691335" y="3429001"/>
            <a:ext cx="3886847" cy="2252967"/>
          </a:xfrm>
          <a:prstGeom prst="roundRect">
            <a:avLst>
              <a:gd name="adj" fmla="val 8594"/>
            </a:avLst>
          </a:prstGeom>
          <a:solidFill>
            <a:srgbClr val="FFFFFF">
              <a:shade val="85000"/>
            </a:srgbClr>
          </a:solidFill>
          <a:ln>
            <a:noFill/>
          </a:ln>
          <a:effectLst/>
        </p:spPr>
      </p:pic>
    </p:spTree>
    <p:custDataLst>
      <p:tags r:id="rId1"/>
    </p:custDataLst>
    <p:extLst>
      <p:ext uri="{BB962C8B-B14F-4D97-AF65-F5344CB8AC3E}">
        <p14:creationId xmlns:p14="http://schemas.microsoft.com/office/powerpoint/2010/main" val="832694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subTnLst>
                                    <p:audio>
                                      <p:cMediaNode vol="90000">
                                        <p:cTn display="0" masterRel="sameClick">
                                          <p:stCondLst>
                                            <p:cond evt="begin" delay="0">
                                              <p:tn val="5"/>
                                            </p:cond>
                                          </p:stCondLst>
                                          <p:endCondLst>
                                            <p:cond evt="onStopAudio" delay="0">
                                              <p:tgtEl>
                                                <p:sldTgt/>
                                              </p:tgtEl>
                                            </p:cond>
                                          </p:endCondLst>
                                        </p:cTn>
                                        <p:tgtEl>
                                          <p:sndTgt r:embed="rId4"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51042" y="1261378"/>
            <a:ext cx="10101209" cy="4525963"/>
          </a:xfrm>
        </p:spPr>
        <p:txBody>
          <a:bodyPr>
            <a:normAutofit fontScale="92500"/>
          </a:bodyPr>
          <a:lstStyle/>
          <a:p>
            <a:r>
              <a:rPr lang="en-US" sz="3600" dirty="0">
                <a:latin typeface="Arial" panose="020B0604020202020204" pitchFamily="34" charset="0"/>
                <a:cs typeface="Arial" panose="020B0604020202020204" pitchFamily="34" charset="0"/>
              </a:rPr>
              <a:t>Even </a:t>
            </a:r>
            <a:r>
              <a:rPr lang="en-US" sz="3600" i="1" u="sng" dirty="0">
                <a:latin typeface="Arial" panose="020B0604020202020204" pitchFamily="34" charset="0"/>
                <a:cs typeface="Arial" panose="020B0604020202020204" pitchFamily="34" charset="0"/>
              </a:rPr>
              <a:t>one</a:t>
            </a:r>
            <a:r>
              <a:rPr lang="en-US" sz="3600" dirty="0">
                <a:latin typeface="Arial" panose="020B0604020202020204" pitchFamily="34" charset="0"/>
                <a:cs typeface="Arial" panose="020B0604020202020204" pitchFamily="34" charset="0"/>
              </a:rPr>
              <a:t> episode of hypoxia </a:t>
            </a:r>
            <a:r>
              <a:rPr lang="en-US" sz="3600" i="1" u="sng" dirty="0">
                <a:latin typeface="Arial" panose="020B0604020202020204" pitchFamily="34" charset="0"/>
                <a:cs typeface="Arial" panose="020B0604020202020204" pitchFamily="34" charset="0"/>
              </a:rPr>
              <a:t>doubles</a:t>
            </a:r>
            <a:r>
              <a:rPr lang="en-US" sz="3600" dirty="0">
                <a:latin typeface="Arial" panose="020B0604020202020204" pitchFamily="34" charset="0"/>
                <a:cs typeface="Arial" panose="020B0604020202020204" pitchFamily="34" charset="0"/>
              </a:rPr>
              <a:t> mortality</a:t>
            </a:r>
          </a:p>
          <a:p>
            <a:r>
              <a:rPr lang="en-US" sz="3600" dirty="0">
                <a:latin typeface="Arial" panose="020B0604020202020204" pitchFamily="34" charset="0"/>
                <a:cs typeface="Arial" panose="020B0604020202020204" pitchFamily="34" charset="0"/>
              </a:rPr>
              <a:t>Good BLS airway management is critical</a:t>
            </a:r>
          </a:p>
          <a:p>
            <a:r>
              <a:rPr lang="en-US" sz="3600" dirty="0">
                <a:latin typeface="Arial" panose="020B0604020202020204" pitchFamily="34" charset="0"/>
                <a:cs typeface="Arial" panose="020B0604020202020204" pitchFamily="34" charset="0"/>
              </a:rPr>
              <a:t>Patients can deteriorate rapidly</a:t>
            </a:r>
          </a:p>
          <a:p>
            <a:pPr lvl="1"/>
            <a:r>
              <a:rPr lang="en-US" sz="3200" dirty="0">
                <a:latin typeface="Arial" panose="020B0604020202020204" pitchFamily="34" charset="0"/>
                <a:cs typeface="Arial" panose="020B0604020202020204" pitchFamily="34" charset="0"/>
              </a:rPr>
              <a:t>Prepare for the unexpected “crash”</a:t>
            </a:r>
          </a:p>
          <a:p>
            <a:r>
              <a:rPr lang="en-US" sz="3600" dirty="0">
                <a:latin typeface="Arial" panose="020B0604020202020204" pitchFamily="34" charset="0"/>
                <a:cs typeface="Arial" panose="020B0604020202020204" pitchFamily="34" charset="0"/>
              </a:rPr>
              <a:t>Aim for O</a:t>
            </a:r>
            <a:r>
              <a:rPr lang="en-US" sz="3600" baseline="-25000" dirty="0">
                <a:latin typeface="Arial" panose="020B0604020202020204" pitchFamily="34" charset="0"/>
                <a:cs typeface="Arial" panose="020B0604020202020204" pitchFamily="34" charset="0"/>
              </a:rPr>
              <a:t>2</a:t>
            </a:r>
            <a:r>
              <a:rPr lang="en-US" sz="3600" dirty="0">
                <a:latin typeface="Arial" panose="020B0604020202020204" pitchFamily="34" charset="0"/>
                <a:cs typeface="Arial" panose="020B0604020202020204" pitchFamily="34" charset="0"/>
              </a:rPr>
              <a:t> sat of 100%</a:t>
            </a:r>
          </a:p>
          <a:p>
            <a:pPr lvl="1"/>
            <a:r>
              <a:rPr lang="en-US" sz="3200" dirty="0">
                <a:latin typeface="Arial" panose="020B0604020202020204" pitchFamily="34" charset="0"/>
                <a:cs typeface="Arial" panose="020B0604020202020204" pitchFamily="34" charset="0"/>
              </a:rPr>
              <a:t>There’s no such thing as too much O</a:t>
            </a:r>
            <a:r>
              <a:rPr lang="en-US" sz="3200" baseline="-25000" dirty="0">
                <a:latin typeface="Arial" panose="020B0604020202020204" pitchFamily="34" charset="0"/>
                <a:cs typeface="Arial" panose="020B0604020202020204" pitchFamily="34" charset="0"/>
              </a:rPr>
              <a:t>2</a:t>
            </a:r>
            <a:r>
              <a:rPr lang="en-US" sz="3200" dirty="0">
                <a:latin typeface="Arial" panose="020B0604020202020204" pitchFamily="34" charset="0"/>
                <a:cs typeface="Arial" panose="020B0604020202020204" pitchFamily="34" charset="0"/>
              </a:rPr>
              <a:t> in TBI</a:t>
            </a:r>
          </a:p>
          <a:p>
            <a:r>
              <a:rPr lang="en-US" sz="3600" dirty="0">
                <a:latin typeface="Arial" panose="020B0604020202020204" pitchFamily="34" charset="0"/>
                <a:cs typeface="Arial" panose="020B0604020202020204" pitchFamily="34" charset="0"/>
              </a:rPr>
              <a:t>Short term hyper-</a:t>
            </a:r>
            <a:r>
              <a:rPr lang="en-US" sz="3600" dirty="0" err="1">
                <a:latin typeface="Arial" panose="020B0604020202020204" pitchFamily="34" charset="0"/>
                <a:cs typeface="Arial" panose="020B0604020202020204" pitchFamily="34" charset="0"/>
              </a:rPr>
              <a:t>oxia</a:t>
            </a:r>
            <a:r>
              <a:rPr lang="en-US" sz="3600" dirty="0">
                <a:latin typeface="Arial" panose="020B0604020202020204" pitchFamily="34" charset="0"/>
                <a:cs typeface="Arial" panose="020B0604020202020204" pitchFamily="34" charset="0"/>
              </a:rPr>
              <a:t> risk is </a:t>
            </a:r>
            <a:r>
              <a:rPr lang="en-US" sz="3600" i="1" u="sng" dirty="0">
                <a:latin typeface="Arial" panose="020B0604020202020204" pitchFamily="34" charset="0"/>
                <a:cs typeface="Arial" panose="020B0604020202020204" pitchFamily="34" charset="0"/>
              </a:rPr>
              <a:t>dwarfed</a:t>
            </a:r>
            <a:r>
              <a:rPr lang="en-US" sz="3600" dirty="0">
                <a:latin typeface="Arial" panose="020B0604020202020204" pitchFamily="34" charset="0"/>
                <a:cs typeface="Arial" panose="020B0604020202020204" pitchFamily="34" charset="0"/>
              </a:rPr>
              <a:t> by the risk of failing to pre-oxygenate and prevent hypoxia</a:t>
            </a:r>
          </a:p>
        </p:txBody>
      </p:sp>
      <p:sp>
        <p:nvSpPr>
          <p:cNvPr id="7" name="Title 6">
            <a:extLst>
              <a:ext uri="{FF2B5EF4-FFF2-40B4-BE49-F238E27FC236}">
                <a16:creationId xmlns:a16="http://schemas.microsoft.com/office/drawing/2014/main" id="{AF9A0E92-D5D3-4B0E-B34B-66B8FF2F4FC4}"/>
              </a:ext>
            </a:extLst>
          </p:cNvPr>
          <p:cNvSpPr>
            <a:spLocks noGrp="1"/>
          </p:cNvSpPr>
          <p:nvPr>
            <p:ph type="title"/>
          </p:nvPr>
        </p:nvSpPr>
        <p:spPr>
          <a:xfrm>
            <a:off x="609600" y="274638"/>
            <a:ext cx="10972800" cy="796021"/>
          </a:xfrm>
        </p:spPr>
        <p:txBody>
          <a:bodyPr>
            <a:normAutofit/>
          </a:bodyPr>
          <a:lstStyle/>
          <a:p>
            <a:r>
              <a:rPr lang="en-US"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Oxygen Administration is Critical</a:t>
            </a:r>
          </a:p>
        </p:txBody>
      </p:sp>
      <p:grpSp>
        <p:nvGrpSpPr>
          <p:cNvPr id="8" name="Group 7">
            <a:extLst>
              <a:ext uri="{FF2B5EF4-FFF2-40B4-BE49-F238E27FC236}">
                <a16:creationId xmlns:a16="http://schemas.microsoft.com/office/drawing/2014/main" id="{F8365646-A88C-42CC-A1B5-84708A32FF92}"/>
              </a:ext>
            </a:extLst>
          </p:cNvPr>
          <p:cNvGrpSpPr/>
          <p:nvPr/>
        </p:nvGrpSpPr>
        <p:grpSpPr>
          <a:xfrm>
            <a:off x="9180601" y="1993187"/>
            <a:ext cx="2624406" cy="2167662"/>
            <a:chOff x="5534045" y="4011471"/>
            <a:chExt cx="1771650" cy="1463698"/>
          </a:xfrm>
        </p:grpSpPr>
        <p:pic>
          <p:nvPicPr>
            <p:cNvPr id="9" name="Picture 8" descr="http://ts4.mm.bing.net/images/thumbnail.aspx?q=1531958532987&amp;id=73b85d31151f41d5f5b73a3810f8d6bc&amp;url=http%3a%2f%2fimg407.imageshack.us%2fimg407%2f8254%2f600pxnosignsvgdi7.png">
              <a:hlinkClick r:id="rId4"/>
              <a:extLst>
                <a:ext uri="{FF2B5EF4-FFF2-40B4-BE49-F238E27FC236}">
                  <a16:creationId xmlns:a16="http://schemas.microsoft.com/office/drawing/2014/main" id="{BA9ABD7D-5E9D-4F7D-B38C-3171AC1658DB}"/>
                </a:ext>
              </a:extLst>
            </p:cNvPr>
            <p:cNvPicPr>
              <a:picLocks noChangeAspect="1" noChangeArrowheads="1"/>
            </p:cNvPicPr>
            <p:nvPr/>
          </p:nvPicPr>
          <p:blipFill>
            <a:blip r:embed="rId5">
              <a:lum bright="78000" contrast="38000"/>
              <a:extLst>
                <a:ext uri="{28A0092B-C50C-407E-A947-70E740481C1C}">
                  <a14:useLocalDpi xmlns:a14="http://schemas.microsoft.com/office/drawing/2010/main" val="0"/>
                </a:ext>
              </a:extLst>
            </a:blip>
            <a:srcRect/>
            <a:stretch>
              <a:fillRect/>
            </a:stretch>
          </p:blipFill>
          <p:spPr bwMode="auto">
            <a:xfrm flipH="1">
              <a:off x="5683750" y="4011471"/>
              <a:ext cx="1472240" cy="1463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2">
              <a:extLst>
                <a:ext uri="{FF2B5EF4-FFF2-40B4-BE49-F238E27FC236}">
                  <a16:creationId xmlns:a16="http://schemas.microsoft.com/office/drawing/2014/main" id="{5F3DF8CB-7E99-41EE-90AC-94ABD2F2F372}"/>
                </a:ext>
              </a:extLst>
            </p:cNvPr>
            <p:cNvSpPr txBox="1">
              <a:spLocks/>
            </p:cNvSpPr>
            <p:nvPr/>
          </p:nvSpPr>
          <p:spPr>
            <a:xfrm>
              <a:off x="5534045" y="4529304"/>
              <a:ext cx="1771650" cy="428032"/>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82296" indent="0" algn="ctr">
                <a:buNone/>
              </a:pPr>
              <a:r>
                <a:rPr lang="en-US" sz="3000" b="1" dirty="0">
                  <a:solidFill>
                    <a:srgbClr val="FF0000"/>
                  </a:solidFill>
                  <a:latin typeface="Arial" panose="020B0604020202020204" pitchFamily="34" charset="0"/>
                  <a:cs typeface="Arial" panose="020B0604020202020204" pitchFamily="34" charset="0"/>
                </a:rPr>
                <a:t>Hypoxia</a:t>
              </a:r>
            </a:p>
          </p:txBody>
        </p:sp>
      </p:grpSp>
    </p:spTree>
    <p:custDataLst>
      <p:tags r:id="rId1"/>
    </p:custDataLst>
    <p:extLst>
      <p:ext uri="{BB962C8B-B14F-4D97-AF65-F5344CB8AC3E}">
        <p14:creationId xmlns:p14="http://schemas.microsoft.com/office/powerpoint/2010/main" val="24969393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4256" y="1516090"/>
            <a:ext cx="10849510" cy="4818908"/>
          </a:xfrm>
        </p:spPr>
        <p:txBody>
          <a:bodyPr>
            <a:normAutofit lnSpcReduction="10000"/>
          </a:bodyPr>
          <a:lstStyle/>
          <a:p>
            <a:r>
              <a:rPr lang="en-US" sz="3600" dirty="0">
                <a:latin typeface="Arial" panose="020B0604020202020204" pitchFamily="34" charset="0"/>
                <a:cs typeface="Arial" panose="020B0604020202020204" pitchFamily="34" charset="0"/>
              </a:rPr>
              <a:t>Standard: Keep SpO</a:t>
            </a:r>
            <a:r>
              <a:rPr lang="en-US" sz="3600" baseline="-25000" dirty="0">
                <a:latin typeface="Arial" panose="020B0604020202020204" pitchFamily="34" charset="0"/>
                <a:cs typeface="Arial" panose="020B0604020202020204" pitchFamily="34" charset="0"/>
              </a:rPr>
              <a:t>2</a:t>
            </a:r>
            <a:r>
              <a:rPr lang="en-US" sz="3600" dirty="0">
                <a:latin typeface="Arial" panose="020B0604020202020204" pitchFamily="34" charset="0"/>
                <a:cs typeface="Arial" panose="020B0604020202020204" pitchFamily="34" charset="0"/>
              </a:rPr>
              <a:t>≥90%</a:t>
            </a:r>
            <a:endParaRPr lang="en-US" sz="2000" dirty="0">
              <a:latin typeface="Arial" panose="020B0604020202020204" pitchFamily="34" charset="0"/>
              <a:cs typeface="Arial" panose="020B0604020202020204" pitchFamily="34" charset="0"/>
            </a:endParaRPr>
          </a:p>
          <a:p>
            <a:pPr lvl="1"/>
            <a:r>
              <a:rPr lang="en-US" sz="3200" dirty="0">
                <a:latin typeface="Arial" panose="020B0604020202020204" pitchFamily="34" charset="0"/>
                <a:cs typeface="Arial" panose="020B0604020202020204" pitchFamily="34" charset="0"/>
              </a:rPr>
              <a:t>Continuous high-flow NRB O</a:t>
            </a:r>
            <a:r>
              <a:rPr lang="en-US" sz="3200" baseline="-25000" dirty="0">
                <a:latin typeface="Arial" panose="020B0604020202020204" pitchFamily="34" charset="0"/>
                <a:cs typeface="Arial" panose="020B0604020202020204" pitchFamily="34" charset="0"/>
              </a:rPr>
              <a:t>2</a:t>
            </a:r>
            <a:r>
              <a:rPr lang="en-US" sz="3200" dirty="0">
                <a:latin typeface="Arial" panose="020B0604020202020204" pitchFamily="34" charset="0"/>
                <a:cs typeface="Arial" panose="020B0604020202020204" pitchFamily="34" charset="0"/>
              </a:rPr>
              <a:t> </a:t>
            </a:r>
          </a:p>
          <a:p>
            <a:pPr lvl="2"/>
            <a:r>
              <a:rPr lang="en-US" sz="2800" i="1" u="sng" dirty="0">
                <a:latin typeface="Arial" panose="020B0604020202020204" pitchFamily="34" charset="0"/>
                <a:cs typeface="Arial" panose="020B0604020202020204" pitchFamily="34" charset="0"/>
              </a:rPr>
              <a:t>First</a:t>
            </a:r>
            <a:r>
              <a:rPr lang="en-US" sz="2800" dirty="0">
                <a:latin typeface="Arial" panose="020B0604020202020204" pitchFamily="34" charset="0"/>
                <a:cs typeface="Arial" panose="020B0604020202020204" pitchFamily="34" charset="0"/>
              </a:rPr>
              <a:t> thing on </a:t>
            </a:r>
            <a:r>
              <a:rPr lang="en-US" sz="2800" i="1" u="sng" dirty="0">
                <a:latin typeface="Arial" panose="020B0604020202020204" pitchFamily="34" charset="0"/>
                <a:cs typeface="Arial" panose="020B0604020202020204" pitchFamily="34" charset="0"/>
              </a:rPr>
              <a:t>anyone</a:t>
            </a:r>
            <a:r>
              <a:rPr lang="en-US" sz="2800" dirty="0">
                <a:latin typeface="Arial" panose="020B0604020202020204" pitchFamily="34" charset="0"/>
                <a:cs typeface="Arial" panose="020B0604020202020204" pitchFamily="34" charset="0"/>
              </a:rPr>
              <a:t> who has lost consciousness</a:t>
            </a:r>
          </a:p>
          <a:p>
            <a:pPr lvl="2"/>
            <a:r>
              <a:rPr lang="en-US" sz="2800" dirty="0">
                <a:latin typeface="Arial" panose="020B0604020202020204" pitchFamily="34" charset="0"/>
                <a:cs typeface="Arial" panose="020B0604020202020204" pitchFamily="34" charset="0"/>
              </a:rPr>
              <a:t>Even with normal mental status &amp; good pulse ox</a:t>
            </a:r>
          </a:p>
          <a:p>
            <a:pPr lvl="1"/>
            <a:endParaRPr lang="en-US" sz="1050" dirty="0">
              <a:latin typeface="Arial" panose="020B0604020202020204" pitchFamily="34" charset="0"/>
              <a:cs typeface="Arial" panose="020B0604020202020204" pitchFamily="34" charset="0"/>
            </a:endParaRPr>
          </a:p>
          <a:p>
            <a:pPr lvl="1"/>
            <a:r>
              <a:rPr lang="en-US" sz="3200" dirty="0">
                <a:latin typeface="Arial" panose="020B0604020202020204" pitchFamily="34" charset="0"/>
                <a:cs typeface="Arial" panose="020B0604020202020204" pitchFamily="34" charset="0"/>
              </a:rPr>
              <a:t>Apply O</a:t>
            </a:r>
            <a:r>
              <a:rPr lang="en-US" sz="3200" baseline="-25000" dirty="0">
                <a:latin typeface="Arial" panose="020B0604020202020204" pitchFamily="34" charset="0"/>
                <a:cs typeface="Arial" panose="020B0604020202020204" pitchFamily="34" charset="0"/>
              </a:rPr>
              <a:t>2</a:t>
            </a:r>
            <a:r>
              <a:rPr lang="en-US" sz="3200" dirty="0">
                <a:latin typeface="Arial" panose="020B0604020202020204" pitchFamily="34" charset="0"/>
                <a:cs typeface="Arial" panose="020B0604020202020204" pitchFamily="34" charset="0"/>
              </a:rPr>
              <a:t> before extrication! </a:t>
            </a:r>
          </a:p>
          <a:p>
            <a:pPr lvl="2"/>
            <a:r>
              <a:rPr lang="en-US" sz="2800" dirty="0">
                <a:latin typeface="Arial" panose="020B0604020202020204" pitchFamily="34" charset="0"/>
                <a:cs typeface="Arial" panose="020B0604020202020204" pitchFamily="34" charset="0"/>
              </a:rPr>
              <a:t>Apply in the car or wherever found </a:t>
            </a:r>
          </a:p>
          <a:p>
            <a:pPr lvl="2"/>
            <a:endParaRPr lang="en-US" sz="1050" dirty="0">
              <a:latin typeface="Arial" panose="020B0604020202020204" pitchFamily="34" charset="0"/>
              <a:cs typeface="Arial" panose="020B0604020202020204" pitchFamily="34" charset="0"/>
            </a:endParaRPr>
          </a:p>
          <a:p>
            <a:pPr lvl="1"/>
            <a:r>
              <a:rPr lang="en-US" sz="3200" dirty="0">
                <a:latin typeface="Arial" panose="020B0604020202020204" pitchFamily="34" charset="0"/>
                <a:cs typeface="Arial" panose="020B0604020202020204" pitchFamily="34" charset="0"/>
              </a:rPr>
              <a:t>Early and ongoing high flow NRB O</a:t>
            </a:r>
            <a:r>
              <a:rPr lang="en-US" sz="3600" baseline="-25000" dirty="0">
                <a:latin typeface="Arial" panose="020B0604020202020204" pitchFamily="34" charset="0"/>
                <a:cs typeface="Arial" panose="020B0604020202020204" pitchFamily="34" charset="0"/>
              </a:rPr>
              <a:t>2</a:t>
            </a:r>
            <a:r>
              <a:rPr lang="en-US" sz="3200" dirty="0">
                <a:latin typeface="Arial" panose="020B0604020202020204" pitchFamily="34" charset="0"/>
                <a:cs typeface="Arial" panose="020B0604020202020204" pitchFamily="34" charset="0"/>
              </a:rPr>
              <a:t> can prevent hypoxia in patients who deteriorate and require airway/ventilation support</a:t>
            </a:r>
          </a:p>
        </p:txBody>
      </p:sp>
      <p:sp>
        <p:nvSpPr>
          <p:cNvPr id="8" name="Title 1">
            <a:extLst>
              <a:ext uri="{FF2B5EF4-FFF2-40B4-BE49-F238E27FC236}">
                <a16:creationId xmlns:a16="http://schemas.microsoft.com/office/drawing/2014/main" id="{C8B5A78C-4E35-4851-B72B-5AE46741AF5C}"/>
              </a:ext>
            </a:extLst>
          </p:cNvPr>
          <p:cNvSpPr>
            <a:spLocks noGrp="1"/>
          </p:cNvSpPr>
          <p:nvPr>
            <p:ph type="title"/>
          </p:nvPr>
        </p:nvSpPr>
        <p:spPr>
          <a:xfrm>
            <a:off x="2565202" y="272010"/>
            <a:ext cx="8982951" cy="1143000"/>
          </a:xfrm>
        </p:spPr>
        <p:txBody>
          <a:bodyPr>
            <a:noAutofit/>
          </a:bodyPr>
          <a:lstStyle/>
          <a:p>
            <a:r>
              <a:rPr lang="en-US"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Aggressively </a:t>
            </a:r>
            <a:r>
              <a:rPr lang="en-US" sz="40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PREVENT</a:t>
            </a:r>
            <a:r>
              <a:rPr lang="en-US"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and Treat</a:t>
            </a:r>
          </a:p>
        </p:txBody>
      </p:sp>
      <p:grpSp>
        <p:nvGrpSpPr>
          <p:cNvPr id="9" name="Group 8">
            <a:extLst>
              <a:ext uri="{FF2B5EF4-FFF2-40B4-BE49-F238E27FC236}">
                <a16:creationId xmlns:a16="http://schemas.microsoft.com/office/drawing/2014/main" id="{8F7239A6-AD93-40CF-AD9E-110E6B717864}"/>
              </a:ext>
            </a:extLst>
          </p:cNvPr>
          <p:cNvGrpSpPr/>
          <p:nvPr/>
        </p:nvGrpSpPr>
        <p:grpSpPr>
          <a:xfrm>
            <a:off x="643847" y="52392"/>
            <a:ext cx="1771650" cy="1463698"/>
            <a:chOff x="5534045" y="4011471"/>
            <a:chExt cx="1771650" cy="1463698"/>
          </a:xfrm>
        </p:grpSpPr>
        <p:pic>
          <p:nvPicPr>
            <p:cNvPr id="10" name="Picture 9" descr="http://ts4.mm.bing.net/images/thumbnail.aspx?q=1531958532987&amp;id=73b85d31151f41d5f5b73a3810f8d6bc&amp;url=http%3a%2f%2fimg407.imageshack.us%2fimg407%2f8254%2f600pxnosignsvgdi7.png">
              <a:hlinkClick r:id="rId4"/>
              <a:extLst>
                <a:ext uri="{FF2B5EF4-FFF2-40B4-BE49-F238E27FC236}">
                  <a16:creationId xmlns:a16="http://schemas.microsoft.com/office/drawing/2014/main" id="{643B373C-8E4F-4F87-904B-6E46E9B0F761}"/>
                </a:ext>
              </a:extLst>
            </p:cNvPr>
            <p:cNvPicPr>
              <a:picLocks noChangeAspect="1" noChangeArrowheads="1"/>
            </p:cNvPicPr>
            <p:nvPr/>
          </p:nvPicPr>
          <p:blipFill>
            <a:blip r:embed="rId5">
              <a:lum bright="78000" contrast="38000"/>
              <a:extLst>
                <a:ext uri="{28A0092B-C50C-407E-A947-70E740481C1C}">
                  <a14:useLocalDpi xmlns:a14="http://schemas.microsoft.com/office/drawing/2010/main" val="0"/>
                </a:ext>
              </a:extLst>
            </a:blip>
            <a:srcRect/>
            <a:stretch>
              <a:fillRect/>
            </a:stretch>
          </p:blipFill>
          <p:spPr bwMode="auto">
            <a:xfrm flipH="1">
              <a:off x="5683750" y="4011471"/>
              <a:ext cx="1472240" cy="1463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2">
              <a:extLst>
                <a:ext uri="{FF2B5EF4-FFF2-40B4-BE49-F238E27FC236}">
                  <a16:creationId xmlns:a16="http://schemas.microsoft.com/office/drawing/2014/main" id="{D7E4684F-BE72-4029-9BF3-4E7AD903F1D7}"/>
                </a:ext>
              </a:extLst>
            </p:cNvPr>
            <p:cNvSpPr txBox="1">
              <a:spLocks/>
            </p:cNvSpPr>
            <p:nvPr/>
          </p:nvSpPr>
          <p:spPr>
            <a:xfrm>
              <a:off x="5534045" y="4457570"/>
              <a:ext cx="1771650" cy="571499"/>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82296" indent="0">
                <a:buNone/>
              </a:pPr>
              <a:r>
                <a:rPr lang="en-US" sz="3000" b="1" dirty="0">
                  <a:solidFill>
                    <a:srgbClr val="FF0000"/>
                  </a:solidFill>
                  <a:latin typeface="Arial" panose="020B0604020202020204" pitchFamily="34" charset="0"/>
                  <a:cs typeface="Arial" panose="020B0604020202020204" pitchFamily="34" charset="0"/>
                </a:rPr>
                <a:t>Hypoxia</a:t>
              </a:r>
            </a:p>
          </p:txBody>
        </p:sp>
      </p:grpSp>
    </p:spTree>
    <p:custDataLst>
      <p:tags r:id="rId1"/>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PIC 2.0 Edited Video v3">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22114" y="1003481"/>
            <a:ext cx="7301086" cy="5475815"/>
          </a:xfrm>
        </p:spPr>
      </p:pic>
      <p:sp>
        <p:nvSpPr>
          <p:cNvPr id="6" name="Title 6">
            <a:extLst>
              <a:ext uri="{FF2B5EF4-FFF2-40B4-BE49-F238E27FC236}">
                <a16:creationId xmlns:a16="http://schemas.microsoft.com/office/drawing/2014/main" id="{DBE4F42A-1A65-461E-9B0E-2FF2D5A27D77}"/>
              </a:ext>
            </a:extLst>
          </p:cNvPr>
          <p:cNvSpPr>
            <a:spLocks noGrp="1"/>
          </p:cNvSpPr>
          <p:nvPr>
            <p:ph type="title"/>
          </p:nvPr>
        </p:nvSpPr>
        <p:spPr>
          <a:xfrm>
            <a:off x="1684962" y="-57150"/>
            <a:ext cx="8967627" cy="1143000"/>
          </a:xfrm>
        </p:spPr>
        <p:txBody>
          <a:bodyPr>
            <a:normAutofit/>
          </a:bodyPr>
          <a:lstStyle/>
          <a:p>
            <a:r>
              <a:rPr lang="en-US" dirty="0">
                <a:effectLst>
                  <a:outerShdw blurRad="38100" dist="38100" dir="2700000" algn="tl">
                    <a:srgbClr val="000000">
                      <a:alpha val="43137"/>
                    </a:srgbClr>
                  </a:outerShdw>
                </a:effectLst>
              </a:rPr>
              <a:t>Oxygen Application is Missed a </a:t>
            </a:r>
            <a:r>
              <a:rPr lang="en-US" i="1" u="sng" dirty="0">
                <a:effectLst>
                  <a:outerShdw blurRad="38100" dist="38100" dir="2700000" algn="tl">
                    <a:srgbClr val="000000">
                      <a:alpha val="43137"/>
                    </a:srgbClr>
                  </a:outerShdw>
                </a:effectLst>
              </a:rPr>
              <a:t>LOT</a:t>
            </a:r>
            <a:r>
              <a:rPr lang="en-US" i="1" dirty="0">
                <a:effectLst>
                  <a:outerShdw blurRad="38100" dist="38100" dir="2700000" algn="tl">
                    <a:srgbClr val="000000">
                      <a:alpha val="43137"/>
                    </a:srgbClr>
                  </a:outerShdw>
                </a:effectLst>
              </a:rPr>
              <a:t>!!!</a:t>
            </a:r>
          </a:p>
        </p:txBody>
      </p:sp>
      <p:sp>
        <p:nvSpPr>
          <p:cNvPr id="5" name="TextBox 4"/>
          <p:cNvSpPr txBox="1"/>
          <p:nvPr/>
        </p:nvSpPr>
        <p:spPr>
          <a:xfrm>
            <a:off x="5124450" y="6557918"/>
            <a:ext cx="2885726" cy="300082"/>
          </a:xfrm>
          <a:prstGeom prst="rect">
            <a:avLst/>
          </a:prstGeom>
          <a:noFill/>
        </p:spPr>
        <p:txBody>
          <a:bodyPr wrap="none" rtlCol="0">
            <a:spAutoFit/>
          </a:bodyPr>
          <a:lstStyle/>
          <a:p>
            <a:r>
              <a:rPr lang="en-US" sz="1350" dirty="0">
                <a:hlinkClick r:id="rId6"/>
              </a:rPr>
              <a:t>https://youtu.be/ZlvRwdd5msc </a:t>
            </a:r>
            <a:endParaRPr lang="en-US" sz="1350" dirty="0"/>
          </a:p>
        </p:txBody>
      </p:sp>
      <p:sp>
        <p:nvSpPr>
          <p:cNvPr id="7" name="Title 6">
            <a:extLst>
              <a:ext uri="{FF2B5EF4-FFF2-40B4-BE49-F238E27FC236}">
                <a16:creationId xmlns:a16="http://schemas.microsoft.com/office/drawing/2014/main" id="{AFD0921A-C167-47EC-8084-0672664B5672}"/>
              </a:ext>
            </a:extLst>
          </p:cNvPr>
          <p:cNvSpPr txBox="1">
            <a:spLocks/>
          </p:cNvSpPr>
          <p:nvPr/>
        </p:nvSpPr>
        <p:spPr>
          <a:xfrm>
            <a:off x="8010176" y="1177151"/>
            <a:ext cx="3818967" cy="3031992"/>
          </a:xfrm>
          <a:prstGeom prst="rect">
            <a:avLst/>
          </a:prstGeom>
        </p:spPr>
        <p:txBody>
          <a:bodyPr vert="horz" rtlCol="0" anchor="ctr">
            <a:normAutofit fontScale="92500" lnSpcReduction="10000"/>
            <a:scene3d>
              <a:camera prst="orthographicFront"/>
              <a:lightRig rig="soft" dir="t"/>
            </a:scene3d>
            <a:sp3d prstMaterial="softEdge">
              <a:bevelT w="25400" h="25400"/>
            </a:sp3d>
          </a:bodyPr>
          <a:lstStyle>
            <a:lvl1pPr algn="l" rtl="0" eaLnBrk="1" latinLnBrk="0" hangingPunct="1">
              <a:spcBef>
                <a:spcPct val="0"/>
              </a:spcBef>
              <a:buNone/>
              <a:defRPr kumimoji="0" sz="3600" b="1" kern="1200">
                <a:solidFill>
                  <a:srgbClr val="3333FF"/>
                </a:solidFill>
                <a:effectLst/>
                <a:latin typeface="Arial" panose="020B0604020202020204" pitchFamily="34" charset="0"/>
                <a:ea typeface="+mj-ea"/>
                <a:cs typeface="Arial" panose="020B0604020202020204" pitchFamily="34" charset="0"/>
              </a:defRPr>
            </a:lvl1pPr>
            <a:extLst/>
          </a:lstStyle>
          <a:p>
            <a:r>
              <a:rPr lang="en-US" dirty="0">
                <a:effectLst>
                  <a:outerShdw blurRad="38100" dist="38100" dir="2700000" algn="tl">
                    <a:srgbClr val="000000">
                      <a:alpha val="43137"/>
                    </a:srgbClr>
                  </a:outerShdw>
                </a:effectLst>
              </a:rPr>
              <a:t>Pt states he did not lose consciousness, keeps asking, “What happened?”</a:t>
            </a:r>
            <a:endParaRPr lang="en-US"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192750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4935" y="1593078"/>
            <a:ext cx="9524144" cy="4550868"/>
          </a:xfrm>
        </p:spPr>
        <p:txBody>
          <a:bodyPr>
            <a:noAutofit/>
          </a:bodyPr>
          <a:lstStyle/>
          <a:p>
            <a:r>
              <a:rPr lang="en-US" sz="2800" dirty="0">
                <a:latin typeface="Arial" panose="020B0604020202020204" pitchFamily="34" charset="0"/>
                <a:cs typeface="Arial" panose="020B0604020202020204" pitchFamily="34" charset="0"/>
              </a:rPr>
              <a:t>If any sign of inadequate oxygenation or ventilation </a:t>
            </a:r>
            <a:r>
              <a:rPr lang="en-US" sz="2800" dirty="0">
                <a:latin typeface="Arial" panose="020B0604020202020204" pitchFamily="34" charset="0"/>
                <a:cs typeface="Arial" panose="020B0604020202020204" pitchFamily="34" charset="0"/>
                <a:sym typeface="Wingdings" panose="05000000000000000000" pitchFamily="2" charset="2"/>
              </a:rPr>
              <a:t></a:t>
            </a:r>
            <a:r>
              <a:rPr lang="en-US" sz="2800" dirty="0">
                <a:latin typeface="Arial" panose="020B0604020202020204" pitchFamily="34" charset="0"/>
                <a:cs typeface="Arial" panose="020B0604020202020204" pitchFamily="34" charset="0"/>
              </a:rPr>
              <a:t> </a:t>
            </a:r>
            <a:endParaRPr lang="en-US" sz="2800" b="1" i="1" dirty="0">
              <a:solidFill>
                <a:srgbClr val="FF0000"/>
              </a:solidFill>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Use BVM</a:t>
            </a:r>
          </a:p>
          <a:p>
            <a:pPr lvl="1"/>
            <a:r>
              <a:rPr lang="en-US" dirty="0">
                <a:latin typeface="Arial" panose="020B0604020202020204" pitchFamily="34" charset="0"/>
                <a:cs typeface="Arial" panose="020B0604020202020204" pitchFamily="34" charset="0"/>
                <a:sym typeface="Wingdings" panose="05000000000000000000" pitchFamily="2" charset="2"/>
              </a:rPr>
              <a:t>OPA or NPA if possible</a:t>
            </a:r>
          </a:p>
          <a:p>
            <a:pPr lvl="1"/>
            <a:r>
              <a:rPr lang="en-US" dirty="0">
                <a:latin typeface="Arial" panose="020B0604020202020204" pitchFamily="34" charset="0"/>
                <a:cs typeface="Arial" panose="020B0604020202020204" pitchFamily="34" charset="0"/>
                <a:sym typeface="Wingdings" panose="05000000000000000000" pitchFamily="2" charset="2"/>
              </a:rPr>
              <a:t>Do </a:t>
            </a:r>
            <a:r>
              <a:rPr lang="en-US" i="1" u="sng" dirty="0">
                <a:latin typeface="Arial" panose="020B0604020202020204" pitchFamily="34" charset="0"/>
                <a:cs typeface="Arial" panose="020B0604020202020204" pitchFamily="34" charset="0"/>
                <a:sym typeface="Wingdings" panose="05000000000000000000" pitchFamily="2" charset="2"/>
              </a:rPr>
              <a:t>not</a:t>
            </a:r>
            <a:r>
              <a:rPr lang="en-US" dirty="0">
                <a:latin typeface="Arial" panose="020B0604020202020204" pitchFamily="34" charset="0"/>
                <a:cs typeface="Arial" panose="020B0604020202020204" pitchFamily="34" charset="0"/>
                <a:sym typeface="Wingdings" panose="05000000000000000000" pitchFamily="2" charset="2"/>
              </a:rPr>
              <a:t> hyper/over-ventilate </a:t>
            </a:r>
          </a:p>
          <a:p>
            <a:pPr lvl="2"/>
            <a:endParaRPr lang="en-US" sz="70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Advanced airway (ETI/SGA) </a:t>
            </a:r>
            <a:r>
              <a:rPr lang="en-US" i="1" u="sng" dirty="0">
                <a:latin typeface="Arial" panose="020B0604020202020204" pitchFamily="34" charset="0"/>
                <a:cs typeface="Arial" panose="020B0604020202020204" pitchFamily="34" charset="0"/>
              </a:rPr>
              <a:t>only</a:t>
            </a:r>
            <a:r>
              <a:rPr lang="en-US" dirty="0">
                <a:latin typeface="Arial" panose="020B0604020202020204" pitchFamily="34" charset="0"/>
                <a:cs typeface="Arial" panose="020B0604020202020204" pitchFamily="34" charset="0"/>
              </a:rPr>
              <a:t> if inadequate oxygenation with BVM  </a:t>
            </a:r>
            <a:r>
              <a:rPr lang="en-US" dirty="0">
                <a:latin typeface="Arial" panose="020B0604020202020204" pitchFamily="34" charset="0"/>
                <a:cs typeface="Arial" panose="020B0604020202020204" pitchFamily="34" charset="0"/>
                <a:sym typeface="Wingdings" panose="05000000000000000000" pitchFamily="2" charset="2"/>
              </a:rPr>
              <a:t>  </a:t>
            </a:r>
          </a:p>
          <a:p>
            <a:pPr lvl="1"/>
            <a:r>
              <a:rPr lang="en-US" dirty="0">
                <a:latin typeface="Arial" panose="020B0604020202020204" pitchFamily="34" charset="0"/>
                <a:cs typeface="Arial" panose="020B0604020202020204" pitchFamily="34" charset="0"/>
                <a:sym typeface="Wingdings" panose="05000000000000000000" pitchFamily="2" charset="2"/>
              </a:rPr>
              <a:t>Considerations:  </a:t>
            </a:r>
            <a:endParaRPr lang="en-US" sz="700" dirty="0">
              <a:latin typeface="Arial" panose="020B0604020202020204" pitchFamily="34" charset="0"/>
              <a:cs typeface="Arial" panose="020B0604020202020204" pitchFamily="34" charset="0"/>
            </a:endParaRPr>
          </a:p>
          <a:p>
            <a:pPr lvl="2"/>
            <a:r>
              <a:rPr lang="en-US" dirty="0">
                <a:latin typeface="Arial" panose="020B0604020202020204" pitchFamily="34" charset="0"/>
                <a:cs typeface="Arial" panose="020B0604020202020204" pitchFamily="34" charset="0"/>
              </a:rPr>
              <a:t>Vomiting/high risk for aspiration</a:t>
            </a:r>
          </a:p>
          <a:p>
            <a:pPr lvl="2"/>
            <a:r>
              <a:rPr lang="en-US" dirty="0">
                <a:latin typeface="Arial" panose="020B0604020202020204" pitchFamily="34" charset="0"/>
                <a:cs typeface="Arial" panose="020B0604020202020204" pitchFamily="34" charset="0"/>
              </a:rPr>
              <a:t>Long transport time</a:t>
            </a:r>
          </a:p>
          <a:p>
            <a:endParaRPr lang="en-US" sz="2800"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2578814" y="452571"/>
            <a:ext cx="8233182" cy="628650"/>
          </a:xfrm>
        </p:spPr>
        <p:txBody>
          <a:bodyPr>
            <a:noAutofit/>
          </a:bodyPr>
          <a:lstStyle/>
          <a:p>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Aggressive BLS…Cautious ALS</a:t>
            </a:r>
          </a:p>
        </p:txBody>
      </p:sp>
      <p:pic>
        <p:nvPicPr>
          <p:cNvPr id="4" name="Picture 6" descr="http://2.bp.blogspot.com/_IKjEMS-kiO0/TQhigC-WEMI/AAAAAAAAAE0/2ozbJCn7B_s/s1600/bomb-Thermonuclear_Explosion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75" t="13094" r="8981" b="15862"/>
          <a:stretch/>
        </p:blipFill>
        <p:spPr bwMode="auto">
          <a:xfrm>
            <a:off x="10182225" y="4191672"/>
            <a:ext cx="2009775" cy="1164944"/>
          </a:xfrm>
          <a:prstGeom prst="roundRect">
            <a:avLst>
              <a:gd name="adj" fmla="val 8594"/>
            </a:avLst>
          </a:prstGeom>
          <a:solidFill>
            <a:srgbClr val="FFFFFF">
              <a:shade val="85000"/>
            </a:srgbClr>
          </a:solidFill>
          <a:ln>
            <a:noFill/>
          </a:ln>
          <a:effectLst/>
        </p:spPr>
      </p:pic>
      <p:pic>
        <p:nvPicPr>
          <p:cNvPr id="7" name="Picture 4" descr="oximeter and capnograph handheld"/>
          <p:cNvPicPr>
            <a:picLocks noChangeAspect="1" noChangeArrowheads="1"/>
          </p:cNvPicPr>
          <p:nvPr/>
        </p:nvPicPr>
        <p:blipFill>
          <a:blip r:embed="rId4" cstate="print"/>
          <a:srcRect/>
          <a:stretch>
            <a:fillRect/>
          </a:stretch>
        </p:blipFill>
        <p:spPr bwMode="auto">
          <a:xfrm>
            <a:off x="10182225" y="1318558"/>
            <a:ext cx="1933805" cy="1585107"/>
          </a:xfrm>
          <a:prstGeom prst="rect">
            <a:avLst/>
          </a:prstGeom>
          <a:noFill/>
        </p:spPr>
      </p:pic>
      <p:pic>
        <p:nvPicPr>
          <p:cNvPr id="8" name="Picture 2" descr="C:\Users\dspaite\Desktop\Documents\Dan\Work\Research\EPIC-Adults\EPIC Education\EPIC Presentations, Conferences, Etc\UA-EM Grand Rounds 5-2012\SmartBag Photo.jpg"/>
          <p:cNvPicPr>
            <a:picLocks noChangeAspect="1" noChangeArrowheads="1"/>
          </p:cNvPicPr>
          <p:nvPr/>
        </p:nvPicPr>
        <p:blipFill>
          <a:blip r:embed="rId5" cstate="print"/>
          <a:srcRect/>
          <a:stretch>
            <a:fillRect/>
          </a:stretch>
        </p:blipFill>
        <p:spPr bwMode="auto">
          <a:xfrm>
            <a:off x="10182226" y="2925765"/>
            <a:ext cx="2198472" cy="1243807"/>
          </a:xfrm>
          <a:prstGeom prst="rect">
            <a:avLst/>
          </a:prstGeom>
          <a:noFill/>
        </p:spPr>
      </p:pic>
      <p:grpSp>
        <p:nvGrpSpPr>
          <p:cNvPr id="10" name="Group 9">
            <a:extLst>
              <a:ext uri="{FF2B5EF4-FFF2-40B4-BE49-F238E27FC236}">
                <a16:creationId xmlns:a16="http://schemas.microsoft.com/office/drawing/2014/main" id="{A644BCB3-D9BF-43A9-A1C3-E9667C86E42B}"/>
              </a:ext>
            </a:extLst>
          </p:cNvPr>
          <p:cNvGrpSpPr/>
          <p:nvPr/>
        </p:nvGrpSpPr>
        <p:grpSpPr>
          <a:xfrm>
            <a:off x="184935" y="35047"/>
            <a:ext cx="1771650" cy="1463698"/>
            <a:chOff x="5534045" y="4011471"/>
            <a:chExt cx="1771650" cy="1463698"/>
          </a:xfrm>
        </p:grpSpPr>
        <p:pic>
          <p:nvPicPr>
            <p:cNvPr id="9" name="Picture 9" descr="http://ts4.mm.bing.net/images/thumbnail.aspx?q=1531958532987&amp;id=73b85d31151f41d5f5b73a3810f8d6bc&amp;url=http%3a%2f%2fimg407.imageshack.us%2fimg407%2f8254%2f600pxnosignsvgdi7.png">
              <a:hlinkClick r:id="rId6"/>
              <a:extLst>
                <a:ext uri="{FF2B5EF4-FFF2-40B4-BE49-F238E27FC236}">
                  <a16:creationId xmlns:a16="http://schemas.microsoft.com/office/drawing/2014/main" id="{B3278D08-CBFF-4317-8007-C3C49ED19EC3}"/>
                </a:ext>
              </a:extLst>
            </p:cNvPr>
            <p:cNvPicPr>
              <a:picLocks noChangeAspect="1" noChangeArrowheads="1"/>
            </p:cNvPicPr>
            <p:nvPr/>
          </p:nvPicPr>
          <p:blipFill>
            <a:blip r:embed="rId7">
              <a:lum bright="78000" contrast="38000"/>
              <a:extLst>
                <a:ext uri="{28A0092B-C50C-407E-A947-70E740481C1C}">
                  <a14:useLocalDpi xmlns:a14="http://schemas.microsoft.com/office/drawing/2010/main" val="0"/>
                </a:ext>
              </a:extLst>
            </a:blip>
            <a:srcRect/>
            <a:stretch>
              <a:fillRect/>
            </a:stretch>
          </p:blipFill>
          <p:spPr bwMode="auto">
            <a:xfrm flipH="1">
              <a:off x="5683750" y="4011471"/>
              <a:ext cx="1472240" cy="1463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2"/>
            <p:cNvSpPr txBox="1">
              <a:spLocks/>
            </p:cNvSpPr>
            <p:nvPr/>
          </p:nvSpPr>
          <p:spPr>
            <a:xfrm>
              <a:off x="5534045" y="4457570"/>
              <a:ext cx="1771650" cy="571499"/>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82296" indent="0">
                <a:buNone/>
              </a:pPr>
              <a:r>
                <a:rPr lang="en-US" sz="3000" b="1" dirty="0">
                  <a:solidFill>
                    <a:srgbClr val="FF0000"/>
                  </a:solidFill>
                  <a:latin typeface="Arial" panose="020B0604020202020204" pitchFamily="34" charset="0"/>
                  <a:cs typeface="Arial" panose="020B0604020202020204" pitchFamily="34" charset="0"/>
                </a:rPr>
                <a:t>Hypoxia</a:t>
              </a:r>
            </a:p>
          </p:txBody>
        </p:sp>
      </p:grpSp>
    </p:spTree>
    <p:extLst>
      <p:ext uri="{BB962C8B-B14F-4D97-AF65-F5344CB8AC3E}">
        <p14:creationId xmlns:p14="http://schemas.microsoft.com/office/powerpoint/2010/main" val="39743440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1241" y="1481332"/>
            <a:ext cx="11404314" cy="4525963"/>
          </a:xfrm>
        </p:spPr>
        <p:txBody>
          <a:bodyPr>
            <a:normAutofit/>
          </a:bodyPr>
          <a:lstStyle/>
          <a:p>
            <a:r>
              <a:rPr lang="en-US" sz="2800" dirty="0">
                <a:latin typeface="+mn-lt"/>
              </a:rPr>
              <a:t>Excellence in Prehospital Injury Care Study</a:t>
            </a:r>
          </a:p>
          <a:p>
            <a:endParaRPr lang="en-US" sz="2800" dirty="0">
              <a:latin typeface="+mn-lt"/>
            </a:endParaRPr>
          </a:p>
          <a:p>
            <a:r>
              <a:rPr lang="en-US" sz="2800" dirty="0">
                <a:latin typeface="+mn-lt"/>
              </a:rPr>
              <a:t>Statewide implementation of the Brain Trauma Foundation and the National Association of EMS Physicians Guidelines</a:t>
            </a:r>
          </a:p>
          <a:p>
            <a:endParaRPr lang="en-US" sz="2800" dirty="0">
              <a:latin typeface="+mn-lt"/>
            </a:endParaRPr>
          </a:p>
          <a:p>
            <a:r>
              <a:rPr lang="en-US" sz="2800" dirty="0">
                <a:latin typeface="+mn-lt"/>
              </a:rPr>
              <a:t>Linked prehospital and hospital outcome data before and after TBI Guideline implementation </a:t>
            </a:r>
          </a:p>
          <a:p>
            <a:endParaRPr lang="en-US" sz="2800" dirty="0">
              <a:latin typeface="+mn-lt"/>
            </a:endParaRPr>
          </a:p>
          <a:p>
            <a:r>
              <a:rPr lang="en-US" sz="2800" dirty="0">
                <a:latin typeface="+mn-lt"/>
              </a:rPr>
              <a:t>Demonstrated that EMS care can dramatically improve survival</a:t>
            </a:r>
          </a:p>
          <a:p>
            <a:endParaRPr lang="en-US" sz="2800" dirty="0">
              <a:latin typeface="+mn-lt"/>
            </a:endParaRPr>
          </a:p>
          <a:p>
            <a:endParaRPr lang="en-US" dirty="0"/>
          </a:p>
        </p:txBody>
      </p:sp>
      <p:sp>
        <p:nvSpPr>
          <p:cNvPr id="7" name="Title 6">
            <a:extLst>
              <a:ext uri="{FF2B5EF4-FFF2-40B4-BE49-F238E27FC236}">
                <a16:creationId xmlns:a16="http://schemas.microsoft.com/office/drawing/2014/main" id="{956CA49D-8853-42CB-A314-35C11C1E850D}"/>
              </a:ext>
            </a:extLst>
          </p:cNvPr>
          <p:cNvSpPr>
            <a:spLocks noGrp="1"/>
          </p:cNvSpPr>
          <p:nvPr>
            <p:ph type="title"/>
          </p:nvPr>
        </p:nvSpPr>
        <p:spPr/>
        <p:txBody>
          <a:bodyPr/>
          <a:lstStyle/>
          <a:p>
            <a:r>
              <a:rPr lang="en-US" dirty="0">
                <a:effectLst>
                  <a:outerShdw blurRad="38100" dist="38100" dir="2700000" algn="tl">
                    <a:srgbClr val="000000">
                      <a:alpha val="43137"/>
                    </a:srgbClr>
                  </a:outerShdw>
                </a:effectLst>
              </a:rPr>
              <a:t>What Was The EPIC Study?</a:t>
            </a:r>
          </a:p>
        </p:txBody>
      </p:sp>
    </p:spTree>
    <p:extLst>
      <p:ext uri="{BB962C8B-B14F-4D97-AF65-F5344CB8AC3E}">
        <p14:creationId xmlns:p14="http://schemas.microsoft.com/office/powerpoint/2010/main" val="33849394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481332"/>
            <a:ext cx="10972800" cy="4724259"/>
          </a:xfrm>
        </p:spPr>
        <p:txBody>
          <a:bodyPr>
            <a:normAutofit/>
          </a:bodyPr>
          <a:lstStyle/>
          <a:p>
            <a:r>
              <a:rPr lang="en-US" dirty="0">
                <a:latin typeface="Arial" panose="020B0604020202020204" pitchFamily="34" charset="0"/>
                <a:cs typeface="Arial" panose="020B0604020202020204" pitchFamily="34" charset="0"/>
              </a:rPr>
              <a:t>Flow controlled or reduced volume BVM</a:t>
            </a:r>
          </a:p>
          <a:p>
            <a:r>
              <a:rPr lang="en-US" dirty="0">
                <a:latin typeface="Arial" panose="020B0604020202020204" pitchFamily="34" charset="0"/>
                <a:cs typeface="Arial" panose="020B0604020202020204" pitchFamily="34" charset="0"/>
              </a:rPr>
              <a:t>Ventilation rate timer (timing light)</a:t>
            </a:r>
          </a:p>
          <a:p>
            <a:r>
              <a:rPr lang="en-US" dirty="0">
                <a:latin typeface="Arial" panose="020B0604020202020204" pitchFamily="34" charset="0"/>
                <a:cs typeface="Arial" panose="020B0604020202020204" pitchFamily="34" charset="0"/>
              </a:rPr>
              <a:t>Target ETCO2: 40 mmHg (range 35-45)</a:t>
            </a:r>
          </a:p>
          <a:p>
            <a:r>
              <a:rPr lang="en-US" dirty="0">
                <a:latin typeface="Arial" panose="020B0604020202020204" pitchFamily="34" charset="0"/>
                <a:cs typeface="Arial" panose="020B0604020202020204" pitchFamily="34" charset="0"/>
              </a:rPr>
              <a:t>V-EMT</a:t>
            </a:r>
          </a:p>
          <a:p>
            <a:r>
              <a:rPr lang="en-US" dirty="0">
                <a:latin typeface="Arial" panose="020B0604020202020204" pitchFamily="34" charset="0"/>
                <a:cs typeface="Arial" panose="020B0604020202020204" pitchFamily="34" charset="0"/>
              </a:rPr>
              <a:t>Ventilation Spotter (if sufficient personnel)</a:t>
            </a:r>
          </a:p>
          <a:p>
            <a:r>
              <a:rPr lang="en-US" dirty="0">
                <a:latin typeface="Arial" panose="020B0604020202020204" pitchFamily="34" charset="0"/>
                <a:cs typeface="Arial" panose="020B0604020202020204" pitchFamily="34" charset="0"/>
              </a:rPr>
              <a:t>Monitor-based ventilation/TBI dashboard</a:t>
            </a:r>
          </a:p>
          <a:p>
            <a:r>
              <a:rPr lang="en-US" dirty="0">
                <a:latin typeface="Arial" panose="020B0604020202020204" pitchFamily="34" charset="0"/>
                <a:cs typeface="Arial" panose="020B0604020202020204" pitchFamily="34" charset="0"/>
              </a:rPr>
              <a:t>Early ventilator use</a:t>
            </a:r>
          </a:p>
          <a:p>
            <a:pPr lvl="1"/>
            <a:r>
              <a:rPr lang="en-US" dirty="0">
                <a:latin typeface="Arial" panose="020B0604020202020204" pitchFamily="34" charset="0"/>
                <a:cs typeface="Arial" panose="020B0604020202020204" pitchFamily="34" charset="0"/>
              </a:rPr>
              <a:t>Start at 5-6 cc/kg @ 10/min </a:t>
            </a:r>
          </a:p>
          <a:p>
            <a:pPr lvl="1"/>
            <a:r>
              <a:rPr lang="en-US" dirty="0">
                <a:latin typeface="Arial" panose="020B0604020202020204" pitchFamily="34" charset="0"/>
                <a:cs typeface="Arial" panose="020B0604020202020204" pitchFamily="34" charset="0"/>
              </a:rPr>
              <a:t>Follow your agency’s vent protocols</a:t>
            </a:r>
          </a:p>
          <a:p>
            <a:r>
              <a:rPr lang="en-US" dirty="0"/>
              <a:t>Emerging technologies</a:t>
            </a:r>
            <a:endParaRPr lang="en-US" dirty="0">
              <a:latin typeface="Arial" panose="020B0604020202020204" pitchFamily="34" charset="0"/>
              <a:cs typeface="Arial" panose="020B0604020202020204" pitchFamily="34" charset="0"/>
            </a:endParaRPr>
          </a:p>
          <a:p>
            <a:endParaRPr lang="en-US" sz="3600" dirty="0">
              <a:latin typeface="Arial" panose="020B0604020202020204" pitchFamily="34" charset="0"/>
              <a:cs typeface="Arial" panose="020B0604020202020204" pitchFamily="34" charset="0"/>
            </a:endParaRPr>
          </a:p>
          <a:p>
            <a:endParaRPr lang="en-US" sz="3600" dirty="0">
              <a:latin typeface="Arial" panose="020B0604020202020204" pitchFamily="34" charset="0"/>
              <a:cs typeface="Arial" panose="020B0604020202020204" pitchFamily="34" charset="0"/>
            </a:endParaRPr>
          </a:p>
          <a:p>
            <a:pPr lvl="1"/>
            <a:endParaRPr lang="en-US" sz="3200" dirty="0">
              <a:latin typeface="Arial" panose="020B0604020202020204" pitchFamily="34" charset="0"/>
              <a:cs typeface="Arial" panose="020B0604020202020204" pitchFamily="34" charset="0"/>
            </a:endParaRPr>
          </a:p>
        </p:txBody>
      </p:sp>
      <p:sp>
        <p:nvSpPr>
          <p:cNvPr id="7" name="Title 6">
            <a:extLst>
              <a:ext uri="{FF2B5EF4-FFF2-40B4-BE49-F238E27FC236}">
                <a16:creationId xmlns:a16="http://schemas.microsoft.com/office/drawing/2014/main" id="{044D3058-8C36-4FDA-AE13-85518B4D56C7}"/>
              </a:ext>
            </a:extLst>
          </p:cNvPr>
          <p:cNvSpPr>
            <a:spLocks noGrp="1"/>
          </p:cNvSpPr>
          <p:nvPr>
            <p:ph type="title"/>
          </p:nvPr>
        </p:nvSpPr>
        <p:spPr>
          <a:xfrm>
            <a:off x="2958956" y="274638"/>
            <a:ext cx="8623443" cy="865793"/>
          </a:xfrm>
        </p:spPr>
        <p:txBody>
          <a:bodyPr>
            <a:normAutofit/>
          </a:bodyPr>
          <a:lstStyle/>
          <a:p>
            <a:r>
              <a:rPr lang="en-US"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Use Tools For Success</a:t>
            </a:r>
          </a:p>
        </p:txBody>
      </p:sp>
      <p:grpSp>
        <p:nvGrpSpPr>
          <p:cNvPr id="8" name="Group 7">
            <a:extLst>
              <a:ext uri="{FF2B5EF4-FFF2-40B4-BE49-F238E27FC236}">
                <a16:creationId xmlns:a16="http://schemas.microsoft.com/office/drawing/2014/main" id="{13215B62-DC81-49EC-9495-333F78D785EA}"/>
              </a:ext>
            </a:extLst>
          </p:cNvPr>
          <p:cNvGrpSpPr/>
          <p:nvPr/>
        </p:nvGrpSpPr>
        <p:grpSpPr>
          <a:xfrm>
            <a:off x="347134" y="96838"/>
            <a:ext cx="1771650" cy="1463698"/>
            <a:chOff x="5534045" y="4011471"/>
            <a:chExt cx="1771650" cy="1463698"/>
          </a:xfrm>
        </p:grpSpPr>
        <p:pic>
          <p:nvPicPr>
            <p:cNvPr id="9" name="Picture 9" descr="http://ts4.mm.bing.net/images/thumbnail.aspx?q=1531958532987&amp;id=73b85d31151f41d5f5b73a3810f8d6bc&amp;url=http%3a%2f%2fimg407.imageshack.us%2fimg407%2f8254%2f600pxnosignsvgdi7.png">
              <a:hlinkClick r:id="rId4"/>
              <a:extLst>
                <a:ext uri="{FF2B5EF4-FFF2-40B4-BE49-F238E27FC236}">
                  <a16:creationId xmlns:a16="http://schemas.microsoft.com/office/drawing/2014/main" id="{D15D69A2-C27A-49D7-9016-5484E879602A}"/>
                </a:ext>
              </a:extLst>
            </p:cNvPr>
            <p:cNvPicPr>
              <a:picLocks noChangeAspect="1" noChangeArrowheads="1"/>
            </p:cNvPicPr>
            <p:nvPr/>
          </p:nvPicPr>
          <p:blipFill>
            <a:blip r:embed="rId5">
              <a:lum bright="78000" contrast="38000"/>
              <a:extLst>
                <a:ext uri="{28A0092B-C50C-407E-A947-70E740481C1C}">
                  <a14:useLocalDpi xmlns:a14="http://schemas.microsoft.com/office/drawing/2010/main" val="0"/>
                </a:ext>
              </a:extLst>
            </a:blip>
            <a:srcRect/>
            <a:stretch>
              <a:fillRect/>
            </a:stretch>
          </p:blipFill>
          <p:spPr bwMode="auto">
            <a:xfrm flipH="1">
              <a:off x="5683750" y="4011471"/>
              <a:ext cx="1472240" cy="1463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2">
              <a:extLst>
                <a:ext uri="{FF2B5EF4-FFF2-40B4-BE49-F238E27FC236}">
                  <a16:creationId xmlns:a16="http://schemas.microsoft.com/office/drawing/2014/main" id="{C185E7A1-A60D-443C-B055-FC75F9F06925}"/>
                </a:ext>
              </a:extLst>
            </p:cNvPr>
            <p:cNvSpPr txBox="1">
              <a:spLocks/>
            </p:cNvSpPr>
            <p:nvPr/>
          </p:nvSpPr>
          <p:spPr>
            <a:xfrm>
              <a:off x="5534045" y="4457570"/>
              <a:ext cx="1771650" cy="571499"/>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82296" indent="0">
                <a:buNone/>
              </a:pPr>
              <a:r>
                <a:rPr lang="en-US" sz="3000" b="1" dirty="0">
                  <a:solidFill>
                    <a:srgbClr val="FF0000"/>
                  </a:solidFill>
                  <a:latin typeface="Arial" panose="020B0604020202020204" pitchFamily="34" charset="0"/>
                  <a:cs typeface="Arial" panose="020B0604020202020204" pitchFamily="34" charset="0"/>
                </a:rPr>
                <a:t>Hypoxia</a:t>
              </a:r>
            </a:p>
          </p:txBody>
        </p:sp>
      </p:grpSp>
    </p:spTree>
    <p:custDataLst>
      <p:tags r:id="rId1"/>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7F33D53-4FA3-41F4-A524-E9FA3B0D677F}"/>
              </a:ext>
            </a:extLst>
          </p:cNvPr>
          <p:cNvSpPr>
            <a:spLocks noGrp="1"/>
          </p:cNvSpPr>
          <p:nvPr>
            <p:ph idx="1"/>
          </p:nvPr>
        </p:nvSpPr>
        <p:spPr>
          <a:xfrm>
            <a:off x="528638" y="1721359"/>
            <a:ext cx="10690742" cy="4846661"/>
          </a:xfrm>
        </p:spPr>
        <p:txBody>
          <a:bodyPr>
            <a:normAutofit/>
          </a:bodyPr>
          <a:lstStyle/>
          <a:p>
            <a:r>
              <a:rPr lang="en-US" dirty="0">
                <a:latin typeface="Arial" panose="020B0604020202020204" pitchFamily="34" charset="0"/>
                <a:cs typeface="Arial" panose="020B0604020202020204" pitchFamily="34" charset="0"/>
              </a:rPr>
              <a:t>DON’T: Ever let this happen during intubation:</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Severe, profound hypoxia….two minutes of severe secondary injury</a:t>
            </a:r>
          </a:p>
          <a:p>
            <a:r>
              <a:rPr lang="en-US" dirty="0">
                <a:latin typeface="Arial" panose="020B0604020202020204" pitchFamily="34" charset="0"/>
                <a:cs typeface="Arial" panose="020B0604020202020204" pitchFamily="34" charset="0"/>
              </a:rPr>
              <a:t>Pre-oxygenation can </a:t>
            </a:r>
            <a:r>
              <a:rPr lang="en-US" i="1" u="sng" dirty="0">
                <a:latin typeface="Arial" panose="020B0604020202020204" pitchFamily="34" charset="0"/>
                <a:cs typeface="Arial" panose="020B0604020202020204" pitchFamily="34" charset="0"/>
              </a:rPr>
              <a:t>never</a:t>
            </a:r>
            <a:r>
              <a:rPr lang="en-US" dirty="0">
                <a:latin typeface="Arial" panose="020B0604020202020204" pitchFamily="34" charset="0"/>
                <a:cs typeface="Arial" panose="020B0604020202020204" pitchFamily="34" charset="0"/>
              </a:rPr>
              <a:t> be emphasized too much</a:t>
            </a:r>
          </a:p>
          <a:p>
            <a:endParaRPr lang="en-US"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2079167" y="274638"/>
            <a:ext cx="9068293" cy="1143000"/>
          </a:xfrm>
        </p:spPr>
        <p:txBody>
          <a:bodyPr>
            <a:normAutofit fontScale="90000"/>
          </a:bodyPr>
          <a:lstStyle/>
          <a:p>
            <a: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Prevent Hypoxia During Intubation</a:t>
            </a:r>
          </a:p>
        </p:txBody>
      </p:sp>
      <p:grpSp>
        <p:nvGrpSpPr>
          <p:cNvPr id="9" name="Group 8">
            <a:extLst>
              <a:ext uri="{FF2B5EF4-FFF2-40B4-BE49-F238E27FC236}">
                <a16:creationId xmlns:a16="http://schemas.microsoft.com/office/drawing/2014/main" id="{D3A696DE-FCDB-48C8-BB33-89DE5D39FC2A}"/>
              </a:ext>
            </a:extLst>
          </p:cNvPr>
          <p:cNvGrpSpPr/>
          <p:nvPr/>
        </p:nvGrpSpPr>
        <p:grpSpPr>
          <a:xfrm>
            <a:off x="307518" y="132260"/>
            <a:ext cx="1771650" cy="1463698"/>
            <a:chOff x="5534045" y="4011471"/>
            <a:chExt cx="1771650" cy="1463698"/>
          </a:xfrm>
        </p:grpSpPr>
        <p:pic>
          <p:nvPicPr>
            <p:cNvPr id="10" name="Picture 9" descr="http://ts4.mm.bing.net/images/thumbnail.aspx?q=1531958532987&amp;id=73b85d31151f41d5f5b73a3810f8d6bc&amp;url=http%3a%2f%2fimg407.imageshack.us%2fimg407%2f8254%2f600pxnosignsvgdi7.png">
              <a:hlinkClick r:id="rId2"/>
              <a:extLst>
                <a:ext uri="{FF2B5EF4-FFF2-40B4-BE49-F238E27FC236}">
                  <a16:creationId xmlns:a16="http://schemas.microsoft.com/office/drawing/2014/main" id="{B7F90CA5-A428-435B-8A24-067F1EBA702A}"/>
                </a:ext>
              </a:extLst>
            </p:cNvPr>
            <p:cNvPicPr>
              <a:picLocks noChangeAspect="1" noChangeArrowheads="1"/>
            </p:cNvPicPr>
            <p:nvPr/>
          </p:nvPicPr>
          <p:blipFill>
            <a:blip r:embed="rId3">
              <a:lum bright="78000" contrast="38000"/>
              <a:extLst>
                <a:ext uri="{28A0092B-C50C-407E-A947-70E740481C1C}">
                  <a14:useLocalDpi xmlns:a14="http://schemas.microsoft.com/office/drawing/2010/main" val="0"/>
                </a:ext>
              </a:extLst>
            </a:blip>
            <a:srcRect/>
            <a:stretch>
              <a:fillRect/>
            </a:stretch>
          </p:blipFill>
          <p:spPr bwMode="auto">
            <a:xfrm flipH="1">
              <a:off x="5683750" y="4011471"/>
              <a:ext cx="1472240" cy="1463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2">
              <a:extLst>
                <a:ext uri="{FF2B5EF4-FFF2-40B4-BE49-F238E27FC236}">
                  <a16:creationId xmlns:a16="http://schemas.microsoft.com/office/drawing/2014/main" id="{CBE715D8-532F-4B05-AD1A-D2BB435B66A3}"/>
                </a:ext>
              </a:extLst>
            </p:cNvPr>
            <p:cNvSpPr txBox="1">
              <a:spLocks/>
            </p:cNvSpPr>
            <p:nvPr/>
          </p:nvSpPr>
          <p:spPr>
            <a:xfrm>
              <a:off x="5534045" y="4457570"/>
              <a:ext cx="1771650" cy="571499"/>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82296" indent="0">
                <a:buNone/>
              </a:pPr>
              <a:r>
                <a:rPr lang="en-US" sz="3000" b="1" dirty="0">
                  <a:solidFill>
                    <a:srgbClr val="FF0000"/>
                  </a:solidFill>
                  <a:latin typeface="Arial" panose="020B0604020202020204" pitchFamily="34" charset="0"/>
                  <a:cs typeface="Arial" panose="020B0604020202020204" pitchFamily="34" charset="0"/>
                </a:rPr>
                <a:t>Hypoxia</a:t>
              </a:r>
            </a:p>
          </p:txBody>
        </p:sp>
      </p:grpSp>
      <p:pic>
        <p:nvPicPr>
          <p:cNvPr id="12" name="Picture 11">
            <a:extLst>
              <a:ext uri="{FF2B5EF4-FFF2-40B4-BE49-F238E27FC236}">
                <a16:creationId xmlns:a16="http://schemas.microsoft.com/office/drawing/2014/main" id="{C76E2EC7-D398-468F-ADE6-42644BA3A755}"/>
              </a:ext>
            </a:extLst>
          </p:cNvPr>
          <p:cNvPicPr>
            <a:picLocks noChangeAspect="1"/>
          </p:cNvPicPr>
          <p:nvPr/>
        </p:nvPicPr>
        <p:blipFill rotWithShape="1">
          <a:blip r:embed="rId4"/>
          <a:srcRect t="66250"/>
          <a:stretch/>
        </p:blipFill>
        <p:spPr>
          <a:xfrm>
            <a:off x="3251323" y="2178120"/>
            <a:ext cx="5972031" cy="2373331"/>
          </a:xfrm>
          <a:prstGeom prst="rect">
            <a:avLst/>
          </a:prstGeom>
        </p:spPr>
      </p:pic>
    </p:spTree>
    <p:extLst>
      <p:ext uri="{BB962C8B-B14F-4D97-AF65-F5344CB8AC3E}">
        <p14:creationId xmlns:p14="http://schemas.microsoft.com/office/powerpoint/2010/main" val="3389537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58574" y="1720861"/>
            <a:ext cx="10758755" cy="4525963"/>
          </a:xfrm>
        </p:spPr>
        <p:txBody>
          <a:bodyPr>
            <a:normAutofit/>
          </a:bodyPr>
          <a:lstStyle/>
          <a:p>
            <a:r>
              <a:rPr lang="en-US" sz="3600" dirty="0">
                <a:latin typeface="Arial" panose="020B0604020202020204" pitchFamily="34" charset="0"/>
                <a:cs typeface="Arial" panose="020B0604020202020204" pitchFamily="34" charset="0"/>
              </a:rPr>
              <a:t>You aren’t finished when intubation is complete!</a:t>
            </a:r>
          </a:p>
          <a:p>
            <a:endParaRPr lang="en-US" sz="1050" dirty="0">
              <a:latin typeface="Arial" panose="020B0604020202020204" pitchFamily="34" charset="0"/>
              <a:cs typeface="Arial" panose="020B0604020202020204" pitchFamily="34" charset="0"/>
            </a:endParaRPr>
          </a:p>
          <a:p>
            <a:r>
              <a:rPr lang="en-US" sz="3600" dirty="0">
                <a:latin typeface="Arial" panose="020B0604020202020204" pitchFamily="34" charset="0"/>
                <a:cs typeface="Arial" panose="020B0604020202020204" pitchFamily="34" charset="0"/>
              </a:rPr>
              <a:t>You must </a:t>
            </a:r>
            <a:r>
              <a:rPr lang="en-US" sz="3600" i="1" u="sng" dirty="0">
                <a:latin typeface="Arial" panose="020B0604020202020204" pitchFamily="34" charset="0"/>
                <a:cs typeface="Arial" panose="020B0604020202020204" pitchFamily="34" charset="0"/>
              </a:rPr>
              <a:t>meticulously</a:t>
            </a:r>
            <a:r>
              <a:rPr lang="en-US" sz="3600" dirty="0">
                <a:latin typeface="Arial" panose="020B0604020202020204" pitchFamily="34" charset="0"/>
                <a:cs typeface="Arial" panose="020B0604020202020204" pitchFamily="34" charset="0"/>
              </a:rPr>
              <a:t> monitor/manage ventilation (rate/depth/ETCO</a:t>
            </a:r>
            <a:r>
              <a:rPr lang="en-US" sz="3600" baseline="-25000" dirty="0">
                <a:latin typeface="Arial" panose="020B0604020202020204" pitchFamily="34" charset="0"/>
                <a:cs typeface="Arial" panose="020B0604020202020204" pitchFamily="34" charset="0"/>
              </a:rPr>
              <a:t>2</a:t>
            </a:r>
            <a:r>
              <a:rPr lang="en-US" sz="3600" dirty="0">
                <a:latin typeface="Arial" panose="020B0604020202020204" pitchFamily="34" charset="0"/>
                <a:cs typeface="Arial" panose="020B0604020202020204" pitchFamily="34" charset="0"/>
              </a:rPr>
              <a:t>)/SPO</a:t>
            </a:r>
            <a:r>
              <a:rPr lang="en-US" sz="3600" baseline="-25000" dirty="0">
                <a:latin typeface="Arial" panose="020B0604020202020204" pitchFamily="34" charset="0"/>
                <a:cs typeface="Arial" panose="020B0604020202020204" pitchFamily="34" charset="0"/>
              </a:rPr>
              <a:t>2</a:t>
            </a:r>
            <a:r>
              <a:rPr lang="en-US" sz="3600" dirty="0">
                <a:latin typeface="Arial" panose="020B0604020202020204" pitchFamily="34" charset="0"/>
                <a:cs typeface="Arial" panose="020B0604020202020204" pitchFamily="34" charset="0"/>
              </a:rPr>
              <a:t>)</a:t>
            </a:r>
          </a:p>
          <a:p>
            <a:endParaRPr lang="en-US" sz="1050" dirty="0">
              <a:latin typeface="Arial" panose="020B0604020202020204" pitchFamily="34" charset="0"/>
              <a:cs typeface="Arial" panose="020B0604020202020204" pitchFamily="34" charset="0"/>
            </a:endParaRPr>
          </a:p>
          <a:p>
            <a:r>
              <a:rPr lang="en-US" sz="3600" dirty="0">
                <a:latin typeface="Arial" panose="020B0604020202020204" pitchFamily="34" charset="0"/>
                <a:cs typeface="Arial" panose="020B0604020202020204" pitchFamily="34" charset="0"/>
              </a:rPr>
              <a:t>If you don’t…your ALS airway is actually </a:t>
            </a:r>
            <a:r>
              <a:rPr lang="en-US" sz="3600" i="1" u="sng" dirty="0">
                <a:latin typeface="Arial" panose="020B0604020202020204" pitchFamily="34" charset="0"/>
                <a:cs typeface="Arial" panose="020B0604020202020204" pitchFamily="34" charset="0"/>
              </a:rPr>
              <a:t>worse</a:t>
            </a:r>
            <a:r>
              <a:rPr lang="en-US" sz="3600" dirty="0">
                <a:latin typeface="Arial" panose="020B0604020202020204" pitchFamily="34" charset="0"/>
                <a:cs typeface="Arial" panose="020B0604020202020204" pitchFamily="34" charset="0"/>
              </a:rPr>
              <a:t> than a BLS airway</a:t>
            </a:r>
          </a:p>
        </p:txBody>
      </p:sp>
      <p:sp>
        <p:nvSpPr>
          <p:cNvPr id="7" name="Title 6">
            <a:extLst>
              <a:ext uri="{FF2B5EF4-FFF2-40B4-BE49-F238E27FC236}">
                <a16:creationId xmlns:a16="http://schemas.microsoft.com/office/drawing/2014/main" id="{80B60BF7-6669-4575-A0D4-54ECC6C43561}"/>
              </a:ext>
            </a:extLst>
          </p:cNvPr>
          <p:cNvSpPr>
            <a:spLocks noGrp="1"/>
          </p:cNvSpPr>
          <p:nvPr>
            <p:ph type="title"/>
          </p:nvPr>
        </p:nvSpPr>
        <p:spPr>
          <a:xfrm>
            <a:off x="2365606" y="417512"/>
            <a:ext cx="7322923" cy="857250"/>
          </a:xfrm>
        </p:spPr>
        <p:txBody>
          <a:bodyPr>
            <a:normAutofit fontScale="90000"/>
          </a:bodyPr>
          <a:lstStyle/>
          <a:p>
            <a: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If You Choose to Intubate….</a:t>
            </a:r>
          </a:p>
        </p:txBody>
      </p:sp>
      <p:grpSp>
        <p:nvGrpSpPr>
          <p:cNvPr id="8" name="Group 7">
            <a:extLst>
              <a:ext uri="{FF2B5EF4-FFF2-40B4-BE49-F238E27FC236}">
                <a16:creationId xmlns:a16="http://schemas.microsoft.com/office/drawing/2014/main" id="{CA4E78FA-4E78-4125-94CD-5845055AD6C4}"/>
              </a:ext>
            </a:extLst>
          </p:cNvPr>
          <p:cNvGrpSpPr/>
          <p:nvPr/>
        </p:nvGrpSpPr>
        <p:grpSpPr>
          <a:xfrm>
            <a:off x="297244" y="114289"/>
            <a:ext cx="1771650" cy="1463698"/>
            <a:chOff x="5534045" y="4011471"/>
            <a:chExt cx="1771650" cy="1463698"/>
          </a:xfrm>
        </p:grpSpPr>
        <p:pic>
          <p:nvPicPr>
            <p:cNvPr id="9" name="Picture 8" descr="http://ts4.mm.bing.net/images/thumbnail.aspx?q=1531958532987&amp;id=73b85d31151f41d5f5b73a3810f8d6bc&amp;url=http%3a%2f%2fimg407.imageshack.us%2fimg407%2f8254%2f600pxnosignsvgdi7.png">
              <a:hlinkClick r:id="rId3"/>
              <a:extLst>
                <a:ext uri="{FF2B5EF4-FFF2-40B4-BE49-F238E27FC236}">
                  <a16:creationId xmlns:a16="http://schemas.microsoft.com/office/drawing/2014/main" id="{878D459E-FB68-4A4F-ADE5-62A0E0CA0087}"/>
                </a:ext>
              </a:extLst>
            </p:cNvPr>
            <p:cNvPicPr>
              <a:picLocks noChangeAspect="1" noChangeArrowheads="1"/>
            </p:cNvPicPr>
            <p:nvPr/>
          </p:nvPicPr>
          <p:blipFill>
            <a:blip r:embed="rId4">
              <a:lum bright="78000" contrast="38000"/>
              <a:extLst>
                <a:ext uri="{28A0092B-C50C-407E-A947-70E740481C1C}">
                  <a14:useLocalDpi xmlns:a14="http://schemas.microsoft.com/office/drawing/2010/main" val="0"/>
                </a:ext>
              </a:extLst>
            </a:blip>
            <a:srcRect/>
            <a:stretch>
              <a:fillRect/>
            </a:stretch>
          </p:blipFill>
          <p:spPr bwMode="auto">
            <a:xfrm flipH="1">
              <a:off x="5683750" y="4011471"/>
              <a:ext cx="1472240" cy="1463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2">
              <a:extLst>
                <a:ext uri="{FF2B5EF4-FFF2-40B4-BE49-F238E27FC236}">
                  <a16:creationId xmlns:a16="http://schemas.microsoft.com/office/drawing/2014/main" id="{308D37B8-2917-43A9-B52F-F0131AF69A64}"/>
                </a:ext>
              </a:extLst>
            </p:cNvPr>
            <p:cNvSpPr txBox="1">
              <a:spLocks/>
            </p:cNvSpPr>
            <p:nvPr/>
          </p:nvSpPr>
          <p:spPr>
            <a:xfrm>
              <a:off x="5534045" y="4457570"/>
              <a:ext cx="1771650" cy="571499"/>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82296" indent="0">
                <a:buNone/>
              </a:pPr>
              <a:r>
                <a:rPr lang="en-US" sz="3000" b="1" dirty="0">
                  <a:solidFill>
                    <a:srgbClr val="FF0000"/>
                  </a:solidFill>
                  <a:latin typeface="Arial" panose="020B0604020202020204" pitchFamily="34" charset="0"/>
                  <a:cs typeface="Arial" panose="020B0604020202020204" pitchFamily="34" charset="0"/>
                </a:rPr>
                <a:t>Hypoxia</a:t>
              </a:r>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9254" y="1561570"/>
            <a:ext cx="9432018" cy="4525963"/>
          </a:xfrm>
        </p:spPr>
        <p:txBody>
          <a:bodyPr>
            <a:normAutofit lnSpcReduction="10000"/>
          </a:bodyPr>
          <a:lstStyle/>
          <a:p>
            <a:r>
              <a:rPr lang="en-US" sz="4000" dirty="0">
                <a:latin typeface="Arial" panose="020B0604020202020204" pitchFamily="34" charset="0"/>
                <a:cs typeface="Arial" panose="020B0604020202020204" pitchFamily="34" charset="0"/>
              </a:rPr>
              <a:t>Basic airway maneuvers usually fine </a:t>
            </a:r>
          </a:p>
          <a:p>
            <a:pPr lvl="1"/>
            <a:r>
              <a:rPr lang="en-US" sz="3200" dirty="0">
                <a:latin typeface="Arial" panose="020B0604020202020204" pitchFamily="34" charset="0"/>
                <a:cs typeface="Arial" panose="020B0604020202020204" pitchFamily="34" charset="0"/>
              </a:rPr>
              <a:t>BVM/O</a:t>
            </a:r>
            <a:r>
              <a:rPr lang="en-US" sz="3200" baseline="-25000" dirty="0">
                <a:latin typeface="Arial" panose="020B0604020202020204" pitchFamily="34" charset="0"/>
                <a:cs typeface="Arial" panose="020B0604020202020204" pitchFamily="34" charset="0"/>
              </a:rPr>
              <a:t>2</a:t>
            </a:r>
            <a:r>
              <a:rPr lang="en-US" sz="3200" dirty="0">
                <a:latin typeface="Arial" panose="020B0604020202020204" pitchFamily="34" charset="0"/>
                <a:cs typeface="Arial" panose="020B0604020202020204" pitchFamily="34" charset="0"/>
              </a:rPr>
              <a:t>, OPA/NPA if needed</a:t>
            </a:r>
          </a:p>
          <a:p>
            <a:pPr lvl="1"/>
            <a:r>
              <a:rPr lang="en-US" sz="3200" dirty="0"/>
              <a:t>BLS airway p</a:t>
            </a:r>
            <a:r>
              <a:rPr lang="en-US" sz="3200" dirty="0">
                <a:latin typeface="Arial" panose="020B0604020202020204" pitchFamily="34" charset="0"/>
                <a:cs typeface="Arial" panose="020B0604020202020204" pitchFamily="34" charset="0"/>
              </a:rPr>
              <a:t>robably safer in most instances</a:t>
            </a:r>
          </a:p>
          <a:p>
            <a:r>
              <a:rPr lang="en-US" sz="3600" dirty="0">
                <a:latin typeface="Arial" panose="020B0604020202020204" pitchFamily="34" charset="0"/>
                <a:cs typeface="Arial" panose="020B0604020202020204" pitchFamily="34" charset="0"/>
              </a:rPr>
              <a:t>SGA or ETI only if basic efforts fail</a:t>
            </a:r>
          </a:p>
          <a:p>
            <a:pPr lvl="1"/>
            <a:r>
              <a:rPr lang="en-US" sz="3200" dirty="0">
                <a:latin typeface="Arial" panose="020B0604020202020204" pitchFamily="34" charset="0"/>
                <a:cs typeface="Arial" panose="020B0604020202020204" pitchFamily="34" charset="0"/>
              </a:rPr>
              <a:t>Consider advanced options if:</a:t>
            </a:r>
          </a:p>
          <a:p>
            <a:pPr lvl="2"/>
            <a:r>
              <a:rPr lang="en-US" sz="2800" dirty="0">
                <a:latin typeface="Arial" panose="020B0604020202020204" pitchFamily="34" charset="0"/>
                <a:cs typeface="Arial" panose="020B0604020202020204" pitchFamily="34" charset="0"/>
              </a:rPr>
              <a:t>High aspiration risk</a:t>
            </a:r>
          </a:p>
          <a:p>
            <a:pPr lvl="2"/>
            <a:r>
              <a:rPr lang="en-US" sz="2800" dirty="0">
                <a:latin typeface="Arial" panose="020B0604020202020204" pitchFamily="34" charset="0"/>
                <a:cs typeface="Arial" panose="020B0604020202020204" pitchFamily="34" charset="0"/>
              </a:rPr>
              <a:t>Long transport time</a:t>
            </a:r>
          </a:p>
          <a:p>
            <a:r>
              <a:rPr lang="en-US" sz="3600" dirty="0"/>
              <a:t>Pediatric intubation is</a:t>
            </a:r>
            <a:r>
              <a:rPr lang="en-US" sz="3600" dirty="0">
                <a:latin typeface="Arial" panose="020B0604020202020204" pitchFamily="34" charset="0"/>
                <a:cs typeface="Arial" panose="020B0604020202020204" pitchFamily="34" charset="0"/>
              </a:rPr>
              <a:t> often challenging &amp; time consuming  </a:t>
            </a:r>
          </a:p>
          <a:p>
            <a:pPr lvl="1"/>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lvl="1"/>
            <a:endParaRPr lang="en-US" sz="3200" dirty="0">
              <a:latin typeface="Arial" panose="020B0604020202020204" pitchFamily="34" charset="0"/>
              <a:cs typeface="Arial" panose="020B0604020202020204" pitchFamily="34" charset="0"/>
            </a:endParaRPr>
          </a:p>
        </p:txBody>
      </p:sp>
      <p:sp>
        <p:nvSpPr>
          <p:cNvPr id="7" name="Title 6">
            <a:extLst>
              <a:ext uri="{FF2B5EF4-FFF2-40B4-BE49-F238E27FC236}">
                <a16:creationId xmlns:a16="http://schemas.microsoft.com/office/drawing/2014/main" id="{6E27910C-3625-4374-9D06-C143BC988AAB}"/>
              </a:ext>
            </a:extLst>
          </p:cNvPr>
          <p:cNvSpPr>
            <a:spLocks noGrp="1"/>
          </p:cNvSpPr>
          <p:nvPr>
            <p:ph type="title"/>
          </p:nvPr>
        </p:nvSpPr>
        <p:spPr>
          <a:xfrm>
            <a:off x="2671280" y="274637"/>
            <a:ext cx="7539519" cy="937714"/>
          </a:xfrm>
        </p:spPr>
        <p:txBody>
          <a:bodyPr>
            <a:normAutofit/>
          </a:bodyPr>
          <a:lstStyle/>
          <a:p>
            <a: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EPIC4Kids</a:t>
            </a:r>
          </a:p>
        </p:txBody>
      </p:sp>
      <p:pic>
        <p:nvPicPr>
          <p:cNvPr id="11" name="Picture 10" descr="A picture containing outdoor, grass, person, road&#10;&#10;Description automatically generated">
            <a:extLst>
              <a:ext uri="{FF2B5EF4-FFF2-40B4-BE49-F238E27FC236}">
                <a16:creationId xmlns:a16="http://schemas.microsoft.com/office/drawing/2014/main" id="{B9393546-955C-41FA-AA3C-E9CCBD8E2C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0031" y="2999309"/>
            <a:ext cx="2821969" cy="2118687"/>
          </a:xfrm>
          <a:prstGeom prst="rect">
            <a:avLst/>
          </a:prstGeom>
        </p:spPr>
      </p:pic>
      <p:grpSp>
        <p:nvGrpSpPr>
          <p:cNvPr id="12" name="Group 11">
            <a:extLst>
              <a:ext uri="{FF2B5EF4-FFF2-40B4-BE49-F238E27FC236}">
                <a16:creationId xmlns:a16="http://schemas.microsoft.com/office/drawing/2014/main" id="{D4B13AB5-0596-4F28-88B8-E2D2A44D68D1}"/>
              </a:ext>
            </a:extLst>
          </p:cNvPr>
          <p:cNvGrpSpPr/>
          <p:nvPr/>
        </p:nvGrpSpPr>
        <p:grpSpPr>
          <a:xfrm>
            <a:off x="209549" y="114289"/>
            <a:ext cx="1771650" cy="1463698"/>
            <a:chOff x="5534045" y="4011471"/>
            <a:chExt cx="1771650" cy="1463698"/>
          </a:xfrm>
        </p:grpSpPr>
        <p:pic>
          <p:nvPicPr>
            <p:cNvPr id="13" name="Picture 12" descr="http://ts4.mm.bing.net/images/thumbnail.aspx?q=1531958532987&amp;id=73b85d31151f41d5f5b73a3810f8d6bc&amp;url=http%3a%2f%2fimg407.imageshack.us%2fimg407%2f8254%2f600pxnosignsvgdi7.png">
              <a:hlinkClick r:id="rId5"/>
              <a:extLst>
                <a:ext uri="{FF2B5EF4-FFF2-40B4-BE49-F238E27FC236}">
                  <a16:creationId xmlns:a16="http://schemas.microsoft.com/office/drawing/2014/main" id="{929251CD-69F7-490E-8F6D-54801A411A96}"/>
                </a:ext>
              </a:extLst>
            </p:cNvPr>
            <p:cNvPicPr>
              <a:picLocks noChangeAspect="1" noChangeArrowheads="1"/>
            </p:cNvPicPr>
            <p:nvPr/>
          </p:nvPicPr>
          <p:blipFill>
            <a:blip r:embed="rId6">
              <a:lum bright="78000" contrast="38000"/>
              <a:extLst>
                <a:ext uri="{28A0092B-C50C-407E-A947-70E740481C1C}">
                  <a14:useLocalDpi xmlns:a14="http://schemas.microsoft.com/office/drawing/2010/main" val="0"/>
                </a:ext>
              </a:extLst>
            </a:blip>
            <a:srcRect/>
            <a:stretch>
              <a:fillRect/>
            </a:stretch>
          </p:blipFill>
          <p:spPr bwMode="auto">
            <a:xfrm flipH="1">
              <a:off x="5683750" y="4011471"/>
              <a:ext cx="1472240" cy="1463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ontent Placeholder 2">
              <a:extLst>
                <a:ext uri="{FF2B5EF4-FFF2-40B4-BE49-F238E27FC236}">
                  <a16:creationId xmlns:a16="http://schemas.microsoft.com/office/drawing/2014/main" id="{39AEA1EA-42DE-4A56-8DF3-1F1564746087}"/>
                </a:ext>
              </a:extLst>
            </p:cNvPr>
            <p:cNvSpPr txBox="1">
              <a:spLocks/>
            </p:cNvSpPr>
            <p:nvPr/>
          </p:nvSpPr>
          <p:spPr>
            <a:xfrm>
              <a:off x="5534045" y="4457570"/>
              <a:ext cx="1771650" cy="571499"/>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82296" indent="0">
                <a:buNone/>
              </a:pPr>
              <a:r>
                <a:rPr lang="en-US" sz="3000" b="1" dirty="0">
                  <a:solidFill>
                    <a:srgbClr val="FF0000"/>
                  </a:solidFill>
                  <a:latin typeface="Arial" panose="020B0604020202020204" pitchFamily="34" charset="0"/>
                  <a:cs typeface="Arial" panose="020B0604020202020204" pitchFamily="34" charset="0"/>
                </a:rPr>
                <a:t>Hypoxia</a:t>
              </a:r>
            </a:p>
          </p:txBody>
        </p:sp>
      </p:grpSp>
      <p:pic>
        <p:nvPicPr>
          <p:cNvPr id="10" name="Picture 9">
            <a:extLst>
              <a:ext uri="{FF2B5EF4-FFF2-40B4-BE49-F238E27FC236}">
                <a16:creationId xmlns:a16="http://schemas.microsoft.com/office/drawing/2014/main" id="{F9BEBE70-8380-40DF-AB8E-45D07CD53A4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17303" y="-65878"/>
            <a:ext cx="2166989" cy="3065187"/>
          </a:xfrm>
          <a:prstGeom prst="rect">
            <a:avLst/>
          </a:prstGeom>
        </p:spPr>
      </p:pic>
    </p:spTree>
    <p:custDataLst>
      <p:tags r:id="rId1"/>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4804" y="1971675"/>
            <a:ext cx="8507003" cy="3486150"/>
          </a:xfrm>
        </p:spPr>
        <p:txBody>
          <a:bodyPr>
            <a:normAutofit/>
          </a:bodyPr>
          <a:lstStyle/>
          <a:p>
            <a:r>
              <a:rPr lang="en-US" sz="3600" dirty="0">
                <a:latin typeface="Arial" panose="020B0604020202020204" pitchFamily="34" charset="0"/>
                <a:cs typeface="Arial" panose="020B0604020202020204" pitchFamily="34" charset="0"/>
              </a:rPr>
              <a:t>Standard:</a:t>
            </a:r>
            <a:r>
              <a:rPr lang="en-US" dirty="0">
                <a:latin typeface="Arial" panose="020B0604020202020204" pitchFamily="34" charset="0"/>
                <a:cs typeface="Arial" panose="020B0604020202020204" pitchFamily="34" charset="0"/>
              </a:rPr>
              <a:t>  Keep </a:t>
            </a:r>
            <a:r>
              <a:rPr lang="en-US" sz="3600" dirty="0">
                <a:latin typeface="Arial" panose="020B0604020202020204" pitchFamily="34" charset="0"/>
                <a:cs typeface="Arial" panose="020B0604020202020204" pitchFamily="34" charset="0"/>
              </a:rPr>
              <a:t>SBP ≥90mmHg</a:t>
            </a:r>
          </a:p>
          <a:p>
            <a:pPr lvl="1"/>
            <a:r>
              <a:rPr lang="en-US" sz="3600" dirty="0">
                <a:latin typeface="Arial" panose="020B0604020202020204" pitchFamily="34" charset="0"/>
                <a:cs typeface="Arial" panose="020B0604020202020204" pitchFamily="34" charset="0"/>
              </a:rPr>
              <a:t>IV crystalloids if:</a:t>
            </a:r>
          </a:p>
          <a:p>
            <a:pPr lvl="3"/>
            <a:r>
              <a:rPr lang="en-US" sz="2800" dirty="0">
                <a:latin typeface="Arial" panose="020B0604020202020204" pitchFamily="34" charset="0"/>
                <a:cs typeface="Arial" panose="020B0604020202020204" pitchFamily="34" charset="0"/>
              </a:rPr>
              <a:t>SBP approaching 90…or…</a:t>
            </a:r>
          </a:p>
          <a:p>
            <a:pPr lvl="3"/>
            <a:r>
              <a:rPr lang="en-US" sz="2800" dirty="0">
                <a:latin typeface="Arial" panose="020B0604020202020204" pitchFamily="34" charset="0"/>
                <a:cs typeface="Arial" panose="020B0604020202020204" pitchFamily="34" charset="0"/>
              </a:rPr>
              <a:t>Dropping rapidly</a:t>
            </a:r>
          </a:p>
          <a:p>
            <a:pPr lvl="1"/>
            <a:r>
              <a:rPr lang="en-US" sz="3600" dirty="0">
                <a:latin typeface="Arial" panose="020B0604020202020204" pitchFamily="34" charset="0"/>
                <a:cs typeface="Arial" panose="020B0604020202020204" pitchFamily="34" charset="0"/>
              </a:rPr>
              <a:t>Begin </a:t>
            </a:r>
            <a:r>
              <a:rPr lang="en-US" sz="3600" i="1" u="sng" dirty="0">
                <a:latin typeface="Arial" panose="020B0604020202020204" pitchFamily="34" charset="0"/>
                <a:cs typeface="Arial" panose="020B0604020202020204" pitchFamily="34" charset="0"/>
              </a:rPr>
              <a:t>before</a:t>
            </a:r>
            <a:r>
              <a:rPr lang="en-US" sz="3600" dirty="0">
                <a:latin typeface="Arial" panose="020B0604020202020204" pitchFamily="34" charset="0"/>
                <a:cs typeface="Arial" panose="020B0604020202020204" pitchFamily="34" charset="0"/>
              </a:rPr>
              <a:t> hypotension</a:t>
            </a:r>
          </a:p>
          <a:p>
            <a:endParaRPr lang="en-US" sz="3600"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2891920" y="633210"/>
            <a:ext cx="8764013" cy="628650"/>
          </a:xfrm>
        </p:spPr>
        <p:txBody>
          <a:bodyPr>
            <a:normAutofit fontScale="90000"/>
          </a:bodyPr>
          <a:lstStyle/>
          <a:p>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Aggressively </a:t>
            </a:r>
            <a:r>
              <a:rPr lang="en-US"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PREVENT </a:t>
            </a:r>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and Treat (age 10+)</a:t>
            </a:r>
          </a:p>
        </p:txBody>
      </p:sp>
      <p:pic>
        <p:nvPicPr>
          <p:cNvPr id="4" name="Picture 6" descr="http://2.bp.blogspot.com/_IKjEMS-kiO0/TQhigC-WEMI/AAAAAAAAAE0/2ozbJCn7B_s/s1600/bomb-Thermonuclear_Explosion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75" t="13094" r="8981" b="15862"/>
          <a:stretch/>
        </p:blipFill>
        <p:spPr bwMode="auto">
          <a:xfrm>
            <a:off x="2092205" y="5256955"/>
            <a:ext cx="1599430" cy="927092"/>
          </a:xfrm>
          <a:prstGeom prst="roundRect">
            <a:avLst>
              <a:gd name="adj" fmla="val 0"/>
            </a:avLst>
          </a:prstGeom>
          <a:solidFill>
            <a:srgbClr val="FFFFFF">
              <a:shade val="85000"/>
            </a:srgbClr>
          </a:solidFill>
          <a:ln>
            <a:noFill/>
          </a:ln>
          <a:effectLst/>
        </p:spPr>
      </p:pic>
      <p:grpSp>
        <p:nvGrpSpPr>
          <p:cNvPr id="8" name="Group 7">
            <a:extLst>
              <a:ext uri="{FF2B5EF4-FFF2-40B4-BE49-F238E27FC236}">
                <a16:creationId xmlns:a16="http://schemas.microsoft.com/office/drawing/2014/main" id="{358BD2AF-FBA1-4BE5-A837-7C8ECA3C11E7}"/>
              </a:ext>
            </a:extLst>
          </p:cNvPr>
          <p:cNvGrpSpPr/>
          <p:nvPr/>
        </p:nvGrpSpPr>
        <p:grpSpPr>
          <a:xfrm>
            <a:off x="294369" y="245327"/>
            <a:ext cx="2628900" cy="1463698"/>
            <a:chOff x="5600700" y="1543050"/>
            <a:chExt cx="2628900" cy="1463698"/>
          </a:xfrm>
        </p:grpSpPr>
        <p:pic>
          <p:nvPicPr>
            <p:cNvPr id="9" name="Picture 9" descr="http://ts4.mm.bing.net/images/thumbnail.aspx?q=1531958532987&amp;id=73b85d31151f41d5f5b73a3810f8d6bc&amp;url=http%3a%2f%2fimg407.imageshack.us%2fimg407%2f8254%2f600pxnosignsvgdi7.png">
              <a:hlinkClick r:id="rId4"/>
              <a:extLst>
                <a:ext uri="{FF2B5EF4-FFF2-40B4-BE49-F238E27FC236}">
                  <a16:creationId xmlns:a16="http://schemas.microsoft.com/office/drawing/2014/main" id="{B3278D08-CBFF-4317-8007-C3C49ED19EC3}"/>
                </a:ext>
              </a:extLst>
            </p:cNvPr>
            <p:cNvPicPr>
              <a:picLocks noChangeAspect="1" noChangeArrowheads="1"/>
            </p:cNvPicPr>
            <p:nvPr/>
          </p:nvPicPr>
          <p:blipFill>
            <a:blip r:embed="rId5">
              <a:lum bright="78000" contrast="38000"/>
              <a:extLst>
                <a:ext uri="{28A0092B-C50C-407E-A947-70E740481C1C}">
                  <a14:useLocalDpi xmlns:a14="http://schemas.microsoft.com/office/drawing/2010/main" val="0"/>
                </a:ext>
              </a:extLst>
            </a:blip>
            <a:srcRect/>
            <a:stretch>
              <a:fillRect/>
            </a:stretch>
          </p:blipFill>
          <p:spPr bwMode="auto">
            <a:xfrm flipH="1">
              <a:off x="6123239" y="1543050"/>
              <a:ext cx="1472240" cy="1463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2"/>
            <p:cNvSpPr txBox="1">
              <a:spLocks/>
            </p:cNvSpPr>
            <p:nvPr/>
          </p:nvSpPr>
          <p:spPr>
            <a:xfrm>
              <a:off x="5600700" y="1971676"/>
              <a:ext cx="2628900" cy="683630"/>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82296" indent="0">
                <a:buNone/>
              </a:pPr>
              <a:r>
                <a:rPr lang="en-US" sz="3000" b="1" dirty="0">
                  <a:solidFill>
                    <a:srgbClr val="FF0000"/>
                  </a:solidFill>
                  <a:latin typeface="Arial" panose="020B0604020202020204" pitchFamily="34" charset="0"/>
                  <a:cs typeface="Arial" panose="020B0604020202020204" pitchFamily="34" charset="0"/>
                </a:rPr>
                <a:t>Hypotension</a:t>
              </a:r>
            </a:p>
          </p:txBody>
        </p:sp>
      </p:grpSp>
      <p:graphicFrame>
        <p:nvGraphicFramePr>
          <p:cNvPr id="12" name="Content Placeholder 12"/>
          <p:cNvGraphicFramePr>
            <a:graphicFrameLocks/>
          </p:cNvGraphicFramePr>
          <p:nvPr>
            <p:extLst>
              <p:ext uri="{D42A27DB-BD31-4B8C-83A1-F6EECF244321}">
                <p14:modId xmlns:p14="http://schemas.microsoft.com/office/powerpoint/2010/main" val="1394292529"/>
              </p:ext>
            </p:extLst>
          </p:nvPr>
        </p:nvGraphicFramePr>
        <p:xfrm>
          <a:off x="9268730" y="2017373"/>
          <a:ext cx="2628901" cy="282325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3" name="Picture 45"/>
          <p:cNvPicPr>
            <a:picLocks noChangeAspect="1" noChangeArrowheads="1"/>
          </p:cNvPicPr>
          <p:nvPr/>
        </p:nvPicPr>
        <p:blipFill>
          <a:blip r:embed="rId11" cstate="print"/>
          <a:srcRect r="9334" b="51312"/>
          <a:stretch>
            <a:fillRect/>
          </a:stretch>
        </p:blipFill>
        <p:spPr bwMode="auto">
          <a:xfrm rot="21475046">
            <a:off x="4090236" y="5412950"/>
            <a:ext cx="3279158" cy="746570"/>
          </a:xfrm>
          <a:prstGeom prst="rect">
            <a:avLst/>
          </a:prstGeom>
          <a:noFill/>
          <a:ln w="9525">
            <a:noFill/>
            <a:miter lim="800000"/>
            <a:headEnd/>
            <a:tailEnd/>
          </a:ln>
        </p:spPr>
      </p:pic>
    </p:spTree>
    <p:extLst>
      <p:ext uri="{BB962C8B-B14F-4D97-AF65-F5344CB8AC3E}">
        <p14:creationId xmlns:p14="http://schemas.microsoft.com/office/powerpoint/2010/main" val="25694410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063137" y="1549241"/>
            <a:ext cx="10351606" cy="4525963"/>
          </a:xfrm>
        </p:spPr>
        <p:txBody>
          <a:bodyPr>
            <a:normAutofit/>
          </a:bodyPr>
          <a:lstStyle/>
          <a:p>
            <a:r>
              <a:rPr lang="en-US" sz="3600" dirty="0">
                <a:latin typeface="Arial" panose="020B0604020202020204" pitchFamily="34" charset="0"/>
                <a:cs typeface="Arial" panose="020B0604020202020204" pitchFamily="34" charset="0"/>
              </a:rPr>
              <a:t>Close monitoring to catch early deterioration</a:t>
            </a:r>
          </a:p>
          <a:p>
            <a:endParaRPr lang="en-US" sz="1100" dirty="0">
              <a:latin typeface="Arial" panose="020B0604020202020204" pitchFamily="34" charset="0"/>
              <a:cs typeface="Arial" panose="020B0604020202020204" pitchFamily="34" charset="0"/>
            </a:endParaRPr>
          </a:p>
          <a:p>
            <a:r>
              <a:rPr lang="en-US" sz="3600" dirty="0">
                <a:latin typeface="Arial" panose="020B0604020202020204" pitchFamily="34" charset="0"/>
                <a:cs typeface="Arial" panose="020B0604020202020204" pitchFamily="34" charset="0"/>
              </a:rPr>
              <a:t>Always keep pediatric SBP above: </a:t>
            </a:r>
          </a:p>
          <a:p>
            <a:pPr lvl="2"/>
            <a:r>
              <a:rPr lang="en-US" sz="3600" dirty="0">
                <a:latin typeface="Arial" panose="020B0604020202020204" pitchFamily="34" charset="0"/>
                <a:cs typeface="Arial" panose="020B0604020202020204" pitchFamily="34" charset="0"/>
              </a:rPr>
              <a:t>Infant:  	       	70 mmHg </a:t>
            </a:r>
          </a:p>
          <a:p>
            <a:pPr lvl="2"/>
            <a:r>
              <a:rPr lang="en-US" sz="3600" dirty="0">
                <a:latin typeface="Arial" panose="020B0604020202020204" pitchFamily="34" charset="0"/>
                <a:cs typeface="Arial" panose="020B0604020202020204" pitchFamily="34" charset="0"/>
              </a:rPr>
              <a:t>5 year old:	80 mmHg</a:t>
            </a:r>
          </a:p>
          <a:p>
            <a:pPr lvl="2"/>
            <a:r>
              <a:rPr lang="en-US" sz="3600" dirty="0">
                <a:latin typeface="Arial" panose="020B0604020202020204" pitchFamily="34" charset="0"/>
                <a:cs typeface="Arial" panose="020B0604020202020204" pitchFamily="34" charset="0"/>
              </a:rPr>
              <a:t>10 and older:	90 mmHg </a:t>
            </a:r>
            <a:r>
              <a:rPr lang="en-US" sz="3200" dirty="0">
                <a:latin typeface="Arial" panose="020B0604020202020204" pitchFamily="34" charset="0"/>
                <a:cs typeface="Arial" panose="020B0604020202020204" pitchFamily="34" charset="0"/>
              </a:rPr>
              <a:t>(Same as adults)</a:t>
            </a:r>
          </a:p>
          <a:p>
            <a:endParaRPr lang="en-US" sz="1100" b="1" dirty="0">
              <a:latin typeface="Arial" panose="020B0604020202020204" pitchFamily="34" charset="0"/>
              <a:cs typeface="Arial" panose="020B0604020202020204" pitchFamily="34" charset="0"/>
            </a:endParaRPr>
          </a:p>
          <a:p>
            <a:r>
              <a:rPr lang="en-US" sz="3600" dirty="0">
                <a:latin typeface="Arial" panose="020B0604020202020204" pitchFamily="34" charset="0"/>
                <a:cs typeface="Arial" panose="020B0604020202020204" pitchFamily="34" charset="0"/>
              </a:rPr>
              <a:t>Hypotension &lt; [70 + 2X age]</a:t>
            </a:r>
          </a:p>
          <a:p>
            <a:pPr marL="109728" indent="0">
              <a:buNone/>
            </a:pPr>
            <a:endParaRPr lang="en-US" sz="3600" b="1" dirty="0">
              <a:latin typeface="Arial" panose="020B0604020202020204" pitchFamily="34" charset="0"/>
              <a:cs typeface="Arial" panose="020B0604020202020204" pitchFamily="34" charset="0"/>
            </a:endParaRPr>
          </a:p>
          <a:p>
            <a:endParaRPr lang="en-US" sz="3600" dirty="0">
              <a:latin typeface="Arial" panose="020B0604020202020204" pitchFamily="34" charset="0"/>
              <a:cs typeface="Arial" panose="020B0604020202020204" pitchFamily="34" charset="0"/>
            </a:endParaRPr>
          </a:p>
        </p:txBody>
      </p:sp>
      <p:sp>
        <p:nvSpPr>
          <p:cNvPr id="7" name="Title 6">
            <a:extLst>
              <a:ext uri="{FF2B5EF4-FFF2-40B4-BE49-F238E27FC236}">
                <a16:creationId xmlns:a16="http://schemas.microsoft.com/office/drawing/2014/main" id="{8C719398-E06F-4FC9-B5B2-4CEDC2D8379F}"/>
              </a:ext>
            </a:extLst>
          </p:cNvPr>
          <p:cNvSpPr>
            <a:spLocks noGrp="1"/>
          </p:cNvSpPr>
          <p:nvPr>
            <p:ph type="title"/>
          </p:nvPr>
        </p:nvSpPr>
        <p:spPr>
          <a:xfrm>
            <a:off x="3010328" y="262273"/>
            <a:ext cx="8250147" cy="1143000"/>
          </a:xfrm>
        </p:spPr>
        <p:txBody>
          <a:bodyPr>
            <a:normAutofit/>
          </a:bodyPr>
          <a:lstStyle/>
          <a:p>
            <a: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Hypotension in Kids (age&lt;10)</a:t>
            </a:r>
          </a:p>
        </p:txBody>
      </p:sp>
      <p:grpSp>
        <p:nvGrpSpPr>
          <p:cNvPr id="5" name="Group 4">
            <a:extLst>
              <a:ext uri="{FF2B5EF4-FFF2-40B4-BE49-F238E27FC236}">
                <a16:creationId xmlns:a16="http://schemas.microsoft.com/office/drawing/2014/main" id="{51A6CFA1-3371-4B02-8CD3-D2C1949A5502}"/>
              </a:ext>
            </a:extLst>
          </p:cNvPr>
          <p:cNvGrpSpPr/>
          <p:nvPr/>
        </p:nvGrpSpPr>
        <p:grpSpPr>
          <a:xfrm>
            <a:off x="290667" y="157462"/>
            <a:ext cx="2482997" cy="1463698"/>
            <a:chOff x="5197160" y="4011471"/>
            <a:chExt cx="2482997" cy="1463698"/>
          </a:xfrm>
        </p:grpSpPr>
        <p:pic>
          <p:nvPicPr>
            <p:cNvPr id="6" name="Picture 5" descr="http://ts4.mm.bing.net/images/thumbnail.aspx?q=1531958532987&amp;id=73b85d31151f41d5f5b73a3810f8d6bc&amp;url=http%3a%2f%2fimg407.imageshack.us%2fimg407%2f8254%2f600pxnosignsvgdi7.png">
              <a:hlinkClick r:id="rId4"/>
              <a:extLst>
                <a:ext uri="{FF2B5EF4-FFF2-40B4-BE49-F238E27FC236}">
                  <a16:creationId xmlns:a16="http://schemas.microsoft.com/office/drawing/2014/main" id="{ABBE1736-98B6-4941-B265-5216B2692490}"/>
                </a:ext>
              </a:extLst>
            </p:cNvPr>
            <p:cNvPicPr>
              <a:picLocks noChangeAspect="1" noChangeArrowheads="1"/>
            </p:cNvPicPr>
            <p:nvPr/>
          </p:nvPicPr>
          <p:blipFill>
            <a:blip r:embed="rId5">
              <a:lum bright="78000" contrast="38000"/>
              <a:extLst>
                <a:ext uri="{28A0092B-C50C-407E-A947-70E740481C1C}">
                  <a14:useLocalDpi xmlns:a14="http://schemas.microsoft.com/office/drawing/2010/main" val="0"/>
                </a:ext>
              </a:extLst>
            </a:blip>
            <a:srcRect/>
            <a:stretch>
              <a:fillRect/>
            </a:stretch>
          </p:blipFill>
          <p:spPr bwMode="auto">
            <a:xfrm flipH="1">
              <a:off x="5683750" y="4011471"/>
              <a:ext cx="1472240" cy="1463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a:extLst>
                <a:ext uri="{FF2B5EF4-FFF2-40B4-BE49-F238E27FC236}">
                  <a16:creationId xmlns:a16="http://schemas.microsoft.com/office/drawing/2014/main" id="{9ACDFF52-6F7A-494E-8AA0-0BDB8D3163BF}"/>
                </a:ext>
              </a:extLst>
            </p:cNvPr>
            <p:cNvSpPr txBox="1">
              <a:spLocks/>
            </p:cNvSpPr>
            <p:nvPr/>
          </p:nvSpPr>
          <p:spPr>
            <a:xfrm>
              <a:off x="5197160" y="4408813"/>
              <a:ext cx="2482997" cy="812381"/>
            </a:xfrm>
            <a:prstGeom prst="rect">
              <a:avLst/>
            </a:prstGeom>
          </p:spPr>
          <p:txBody>
            <a:bodyPr vert="horz">
              <a:normAutofit fontScale="925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82296" indent="0">
                <a:buNone/>
              </a:pPr>
              <a:r>
                <a:rPr lang="en-US" sz="3000" b="1" dirty="0">
                  <a:solidFill>
                    <a:srgbClr val="FF0000"/>
                  </a:solidFill>
                  <a:latin typeface="Arial" panose="020B0604020202020204" pitchFamily="34" charset="0"/>
                  <a:cs typeface="Arial" panose="020B0604020202020204" pitchFamily="34" charset="0"/>
                </a:rPr>
                <a:t>Hypotension</a:t>
              </a:r>
            </a:p>
          </p:txBody>
        </p:sp>
      </p:grpSp>
    </p:spTree>
    <p:custDataLst>
      <p:tags r:id="rId1"/>
    </p:custData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2926421" y="418766"/>
            <a:ext cx="8229600" cy="788068"/>
          </a:xfrm>
        </p:spPr>
        <p:txBody>
          <a:bodyPr>
            <a:noAutofit/>
          </a:bodyPr>
          <a:lstStyle>
            <a:defPPr>
              <a:defRPr lang="en-US"/>
            </a:defPPr>
            <a:lvl1pPr algn="ctr">
              <a:spcBef>
                <a:spcPct val="0"/>
              </a:spcBef>
              <a:buNone/>
              <a:defRPr kumimoji="0" sz="6000" b="1">
                <a:ln w="11430"/>
                <a:solidFill>
                  <a:schemeClr val="accent2"/>
                </a:solidFill>
                <a:effectLst>
                  <a:outerShdw blurRad="50800" dist="39000" dir="5460000" algn="tl">
                    <a:srgbClr val="000000">
                      <a:alpha val="38000"/>
                    </a:srgbClr>
                  </a:outerShdw>
                </a:effectLst>
                <a:latin typeface="Calibri" pitchFamily="34" charset="0"/>
                <a:cs typeface="Calibri" pitchFamily="34" charset="0"/>
              </a:defRPr>
            </a:lvl1pPr>
          </a:lstStyle>
          <a:p>
            <a:pPr algn="l"/>
            <a:r>
              <a:rPr lang="en-US" sz="4400" dirty="0">
                <a:solidFill>
                  <a:srgbClr val="3333FF"/>
                </a:solidFill>
                <a:latin typeface="Arial" panose="020B0604020202020204" pitchFamily="34" charset="0"/>
                <a:cs typeface="Arial" panose="020B0604020202020204" pitchFamily="34" charset="0"/>
              </a:rPr>
              <a:t>Hypotension In Kids</a:t>
            </a:r>
          </a:p>
        </p:txBody>
      </p:sp>
      <p:graphicFrame>
        <p:nvGraphicFramePr>
          <p:cNvPr id="5" name="Diagram 4"/>
          <p:cNvGraphicFramePr/>
          <p:nvPr>
            <p:extLst>
              <p:ext uri="{D42A27DB-BD31-4B8C-83A1-F6EECF244321}">
                <p14:modId xmlns:p14="http://schemas.microsoft.com/office/powerpoint/2010/main" val="2921896260"/>
              </p:ext>
            </p:extLst>
          </p:nvPr>
        </p:nvGraphicFramePr>
        <p:xfrm>
          <a:off x="2781702" y="641087"/>
          <a:ext cx="5986300" cy="19388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6" name="Diagram 5"/>
          <p:cNvGraphicFramePr/>
          <p:nvPr>
            <p:extLst>
              <p:ext uri="{D42A27DB-BD31-4B8C-83A1-F6EECF244321}">
                <p14:modId xmlns:p14="http://schemas.microsoft.com/office/powerpoint/2010/main" val="3091901437"/>
              </p:ext>
            </p:extLst>
          </p:nvPr>
        </p:nvGraphicFramePr>
        <p:xfrm>
          <a:off x="2726852" y="2235200"/>
          <a:ext cx="6096000" cy="38100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pSp>
        <p:nvGrpSpPr>
          <p:cNvPr id="2" name="Group 1">
            <a:extLst>
              <a:ext uri="{FF2B5EF4-FFF2-40B4-BE49-F238E27FC236}">
                <a16:creationId xmlns:a16="http://schemas.microsoft.com/office/drawing/2014/main" id="{241D4456-699D-47BB-9A45-4AA0D063F69D}"/>
              </a:ext>
            </a:extLst>
          </p:cNvPr>
          <p:cNvGrpSpPr/>
          <p:nvPr/>
        </p:nvGrpSpPr>
        <p:grpSpPr>
          <a:xfrm>
            <a:off x="8877702" y="594660"/>
            <a:ext cx="1676400" cy="5562600"/>
            <a:chOff x="7467600" y="1185332"/>
            <a:chExt cx="1676400" cy="5562600"/>
          </a:xfrm>
        </p:grpSpPr>
        <p:pic>
          <p:nvPicPr>
            <p:cNvPr id="2054" name="Picture 6" descr="http://ts4.mm.bing.net/images/thumbnail.aspx?q=4659576163598827&amp;id=b924f44d45f3915d926027864a898195&amp;url=http%3a%2f%2f3.bp.blogspot.com%2f_OKBa2sR-KqU%2fTRi3IMiYsyI%2fAAAAAAAAANk%2f-5bA47h_iGA%2fs1600%2fsports_run%25255B1%25255D.gif"/>
            <p:cNvPicPr>
              <a:picLocks noChangeAspect="1" noChangeArrowheads="1"/>
            </p:cNvPicPr>
            <p:nvPr/>
          </p:nvPicPr>
          <p:blipFill>
            <a:blip r:embed="rId14" cstate="print"/>
            <a:srcRect/>
            <a:stretch>
              <a:fillRect/>
            </a:stretch>
          </p:blipFill>
          <p:spPr bwMode="auto">
            <a:xfrm>
              <a:off x="7467600" y="4919132"/>
              <a:ext cx="1676400" cy="1524000"/>
            </a:xfrm>
            <a:prstGeom prst="rect">
              <a:avLst/>
            </a:prstGeom>
            <a:noFill/>
          </p:spPr>
        </p:pic>
        <p:pic>
          <p:nvPicPr>
            <p:cNvPr id="2050" name="Picture 2" descr="http://ts1.mm.bing.net/images/thumbnail.aspx?q=4881467051344864&amp;id=0d3fa98a912d747bf54ea481863fd285&amp;url=http%3a%2f%2fwww.cartoonpics.tk%2fwp-content%2fuploads%2fpictures%2fcartoon-baby-pictures-1715.jpg"/>
            <p:cNvPicPr>
              <a:picLocks noChangeAspect="1" noChangeArrowheads="1"/>
            </p:cNvPicPr>
            <p:nvPr/>
          </p:nvPicPr>
          <p:blipFill>
            <a:blip r:embed="rId15" cstate="print"/>
            <a:srcRect b="15789"/>
            <a:stretch>
              <a:fillRect/>
            </a:stretch>
          </p:blipFill>
          <p:spPr bwMode="auto">
            <a:xfrm>
              <a:off x="7924800" y="1185332"/>
              <a:ext cx="998982" cy="1219200"/>
            </a:xfrm>
            <a:prstGeom prst="rect">
              <a:avLst/>
            </a:prstGeom>
            <a:noFill/>
          </p:spPr>
        </p:pic>
        <p:pic>
          <p:nvPicPr>
            <p:cNvPr id="2052" name="Picture 4" descr="http://www.asvector.com/wp-content/uploads/2010/02/cartoon-vector.jpg"/>
            <p:cNvPicPr>
              <a:picLocks noChangeAspect="1" noChangeArrowheads="1"/>
            </p:cNvPicPr>
            <p:nvPr/>
          </p:nvPicPr>
          <p:blipFill>
            <a:blip r:embed="rId16" cstate="print"/>
            <a:srcRect b="4545"/>
            <a:stretch>
              <a:fillRect/>
            </a:stretch>
          </p:blipFill>
          <p:spPr bwMode="auto">
            <a:xfrm>
              <a:off x="7924800" y="2861732"/>
              <a:ext cx="854547" cy="1600200"/>
            </a:xfrm>
            <a:prstGeom prst="rect">
              <a:avLst/>
            </a:prstGeom>
            <a:noFill/>
          </p:spPr>
        </p:pic>
        <p:sp>
          <p:nvSpPr>
            <p:cNvPr id="8" name="Rectangle 7"/>
            <p:cNvSpPr/>
            <p:nvPr/>
          </p:nvSpPr>
          <p:spPr>
            <a:xfrm>
              <a:off x="8153400" y="3547532"/>
              <a:ext cx="457199" cy="584775"/>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spc="50" dirty="0">
                  <a:ln w="11430"/>
                  <a:effectLst>
                    <a:outerShdw blurRad="76200" dist="50800" dir="5400000" algn="tl" rotWithShape="0">
                      <a:srgbClr val="000000">
                        <a:alpha val="65000"/>
                      </a:srgbClr>
                    </a:outerShdw>
                  </a:effectLst>
                </a:rPr>
                <a:t>5</a:t>
              </a:r>
            </a:p>
          </p:txBody>
        </p:sp>
        <p:sp>
          <p:nvSpPr>
            <p:cNvPr id="10" name="Rectangle 9"/>
            <p:cNvSpPr/>
            <p:nvPr/>
          </p:nvSpPr>
          <p:spPr>
            <a:xfrm>
              <a:off x="8121306" y="5509622"/>
              <a:ext cx="565494" cy="400110"/>
            </a:xfrm>
            <a:prstGeom prst="rect">
              <a:avLst/>
            </a:prstGeom>
          </p:spPr>
          <p:txBody>
            <a:bodyPr wrap="square">
              <a:spAutoFit/>
            </a:bodyPr>
            <a:lstStyle/>
            <a:p>
              <a:pPr algn="ctr"/>
              <a:r>
                <a:rPr lang="en-US" sz="2000" b="1" spc="50" dirty="0">
                  <a:ln w="11430"/>
                  <a:solidFill>
                    <a:schemeClr val="bg1"/>
                  </a:solidFill>
                  <a:effectLst>
                    <a:outerShdw blurRad="76200" dist="50800" dir="5400000" algn="tl" rotWithShape="0">
                      <a:srgbClr val="000000">
                        <a:alpha val="65000"/>
                      </a:srgbClr>
                    </a:outerShdw>
                  </a:effectLst>
                </a:rPr>
                <a:t>10</a:t>
              </a:r>
            </a:p>
          </p:txBody>
        </p:sp>
        <p:sp>
          <p:nvSpPr>
            <p:cNvPr id="11" name="TextBox 10"/>
            <p:cNvSpPr txBox="1"/>
            <p:nvPr/>
          </p:nvSpPr>
          <p:spPr>
            <a:xfrm>
              <a:off x="7924800" y="2328332"/>
              <a:ext cx="925253" cy="523220"/>
            </a:xfrm>
            <a:prstGeom prst="rect">
              <a:avLst/>
            </a:prstGeom>
            <a:noFill/>
          </p:spPr>
          <p:txBody>
            <a:bodyPr wrap="none" rtlCol="0">
              <a:spAutoFit/>
            </a:bodyPr>
            <a:lstStyle/>
            <a:p>
              <a:r>
                <a:rPr lang="en-US" sz="2800" b="1" dirty="0"/>
                <a:t>=70</a:t>
              </a:r>
            </a:p>
          </p:txBody>
        </p:sp>
        <p:sp>
          <p:nvSpPr>
            <p:cNvPr id="12" name="TextBox 11"/>
            <p:cNvSpPr txBox="1"/>
            <p:nvPr/>
          </p:nvSpPr>
          <p:spPr>
            <a:xfrm>
              <a:off x="7772400" y="4385732"/>
              <a:ext cx="925253" cy="523220"/>
            </a:xfrm>
            <a:prstGeom prst="rect">
              <a:avLst/>
            </a:prstGeom>
            <a:noFill/>
          </p:spPr>
          <p:txBody>
            <a:bodyPr wrap="none" rtlCol="0">
              <a:spAutoFit/>
            </a:bodyPr>
            <a:lstStyle/>
            <a:p>
              <a:r>
                <a:rPr lang="en-US" sz="2800" b="1" dirty="0"/>
                <a:t>=80</a:t>
              </a:r>
            </a:p>
          </p:txBody>
        </p:sp>
        <p:sp>
          <p:nvSpPr>
            <p:cNvPr id="13" name="TextBox 12"/>
            <p:cNvSpPr txBox="1"/>
            <p:nvPr/>
          </p:nvSpPr>
          <p:spPr>
            <a:xfrm>
              <a:off x="7772400" y="6224712"/>
              <a:ext cx="925253" cy="523220"/>
            </a:xfrm>
            <a:prstGeom prst="rect">
              <a:avLst/>
            </a:prstGeom>
            <a:noFill/>
          </p:spPr>
          <p:txBody>
            <a:bodyPr wrap="none" rtlCol="0">
              <a:spAutoFit/>
            </a:bodyPr>
            <a:lstStyle/>
            <a:p>
              <a:r>
                <a:rPr lang="en-US" sz="2800" b="1" dirty="0"/>
                <a:t>=90</a:t>
              </a:r>
            </a:p>
          </p:txBody>
        </p:sp>
      </p:grpSp>
      <p:grpSp>
        <p:nvGrpSpPr>
          <p:cNvPr id="14" name="Group 13">
            <a:extLst>
              <a:ext uri="{FF2B5EF4-FFF2-40B4-BE49-F238E27FC236}">
                <a16:creationId xmlns:a16="http://schemas.microsoft.com/office/drawing/2014/main" id="{F860C38A-8696-4CDB-9DF4-D5CCB207171C}"/>
              </a:ext>
            </a:extLst>
          </p:cNvPr>
          <p:cNvGrpSpPr/>
          <p:nvPr/>
        </p:nvGrpSpPr>
        <p:grpSpPr>
          <a:xfrm>
            <a:off x="290667" y="157462"/>
            <a:ext cx="2482997" cy="1463698"/>
            <a:chOff x="5197160" y="4011471"/>
            <a:chExt cx="2482997" cy="1463698"/>
          </a:xfrm>
        </p:grpSpPr>
        <p:pic>
          <p:nvPicPr>
            <p:cNvPr id="15" name="Picture 14" descr="http://ts4.mm.bing.net/images/thumbnail.aspx?q=1531958532987&amp;id=73b85d31151f41d5f5b73a3810f8d6bc&amp;url=http%3a%2f%2fimg407.imageshack.us%2fimg407%2f8254%2f600pxnosignsvgdi7.png">
              <a:hlinkClick r:id="rId17"/>
              <a:extLst>
                <a:ext uri="{FF2B5EF4-FFF2-40B4-BE49-F238E27FC236}">
                  <a16:creationId xmlns:a16="http://schemas.microsoft.com/office/drawing/2014/main" id="{3BC9D5CE-C9C8-4F06-82B9-103825B8B2AE}"/>
                </a:ext>
              </a:extLst>
            </p:cNvPr>
            <p:cNvPicPr>
              <a:picLocks noChangeAspect="1" noChangeArrowheads="1"/>
            </p:cNvPicPr>
            <p:nvPr/>
          </p:nvPicPr>
          <p:blipFill>
            <a:blip r:embed="rId18">
              <a:lum bright="78000" contrast="38000"/>
              <a:extLst>
                <a:ext uri="{28A0092B-C50C-407E-A947-70E740481C1C}">
                  <a14:useLocalDpi xmlns:a14="http://schemas.microsoft.com/office/drawing/2010/main" val="0"/>
                </a:ext>
              </a:extLst>
            </a:blip>
            <a:srcRect/>
            <a:stretch>
              <a:fillRect/>
            </a:stretch>
          </p:blipFill>
          <p:spPr bwMode="auto">
            <a:xfrm flipH="1">
              <a:off x="5683750" y="4011471"/>
              <a:ext cx="1472240" cy="1463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Content Placeholder 2">
              <a:extLst>
                <a:ext uri="{FF2B5EF4-FFF2-40B4-BE49-F238E27FC236}">
                  <a16:creationId xmlns:a16="http://schemas.microsoft.com/office/drawing/2014/main" id="{848DB58B-D31A-4C2A-9B1E-4B3E56548017}"/>
                </a:ext>
              </a:extLst>
            </p:cNvPr>
            <p:cNvSpPr txBox="1">
              <a:spLocks/>
            </p:cNvSpPr>
            <p:nvPr/>
          </p:nvSpPr>
          <p:spPr>
            <a:xfrm>
              <a:off x="5197160" y="4408813"/>
              <a:ext cx="2482997" cy="812381"/>
            </a:xfrm>
            <a:prstGeom prst="rect">
              <a:avLst/>
            </a:prstGeom>
          </p:spPr>
          <p:txBody>
            <a:bodyPr vert="horz">
              <a:normAutofit fontScale="925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82296" indent="0">
                <a:buNone/>
              </a:pPr>
              <a:r>
                <a:rPr lang="en-US" sz="3000" b="1" dirty="0">
                  <a:solidFill>
                    <a:srgbClr val="FF0000"/>
                  </a:solidFill>
                  <a:latin typeface="Arial" panose="020B0604020202020204" pitchFamily="34" charset="0"/>
                  <a:cs typeface="Arial" panose="020B0604020202020204" pitchFamily="34" charset="0"/>
                </a:rPr>
                <a:t>Hypotension</a:t>
              </a:r>
            </a:p>
          </p:txBody>
        </p:sp>
      </p:grpSp>
    </p:spTree>
    <p:custDataLst>
      <p:tags r:id="rId1"/>
    </p:custData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9047" y="1663676"/>
            <a:ext cx="11507056" cy="4525963"/>
          </a:xfrm>
        </p:spPr>
        <p:txBody>
          <a:bodyPr>
            <a:normAutofit/>
          </a:bodyPr>
          <a:lstStyle/>
          <a:p>
            <a:r>
              <a:rPr lang="en-US" sz="3600" dirty="0">
                <a:latin typeface="Arial" panose="020B0604020202020204" pitchFamily="34" charset="0"/>
                <a:cs typeface="Arial" panose="020B0604020202020204" pitchFamily="34" charset="0"/>
              </a:rPr>
              <a:t>Can RAPIDLY drop BP and reduce blood flow to brain</a:t>
            </a:r>
          </a:p>
          <a:p>
            <a:pPr lvl="1"/>
            <a:endParaRPr lang="en-US" sz="1200" dirty="0">
              <a:latin typeface="Arial" panose="020B0604020202020204" pitchFamily="34" charset="0"/>
              <a:cs typeface="Arial" panose="020B0604020202020204" pitchFamily="34" charset="0"/>
            </a:endParaRPr>
          </a:p>
          <a:p>
            <a:pPr lvl="1"/>
            <a:r>
              <a:rPr lang="en-US" sz="3200" dirty="0">
                <a:latin typeface="Arial" panose="020B0604020202020204" pitchFamily="34" charset="0"/>
                <a:cs typeface="Arial" panose="020B0604020202020204" pitchFamily="34" charset="0"/>
              </a:rPr>
              <a:t>Morphine</a:t>
            </a:r>
          </a:p>
          <a:p>
            <a:pPr lvl="1"/>
            <a:r>
              <a:rPr lang="en-US" sz="3200" dirty="0">
                <a:latin typeface="Arial" panose="020B0604020202020204" pitchFamily="34" charset="0"/>
                <a:cs typeface="Arial" panose="020B0604020202020204" pitchFamily="34" charset="0"/>
              </a:rPr>
              <a:t>Fentanyl</a:t>
            </a:r>
          </a:p>
          <a:p>
            <a:pPr lvl="1"/>
            <a:r>
              <a:rPr lang="en-US" sz="3200" dirty="0">
                <a:latin typeface="Arial" panose="020B0604020202020204" pitchFamily="34" charset="0"/>
                <a:cs typeface="Arial" panose="020B0604020202020204" pitchFamily="34" charset="0"/>
              </a:rPr>
              <a:t>Midazolam (Versed)</a:t>
            </a:r>
          </a:p>
          <a:p>
            <a:pPr lvl="1"/>
            <a:r>
              <a:rPr lang="en-US" sz="3200" dirty="0">
                <a:latin typeface="Arial" panose="020B0604020202020204" pitchFamily="34" charset="0"/>
                <a:cs typeface="Arial" panose="020B0604020202020204" pitchFamily="34" charset="0"/>
              </a:rPr>
              <a:t>Diazepam (Valium)</a:t>
            </a:r>
          </a:p>
          <a:p>
            <a:pPr lvl="1"/>
            <a:r>
              <a:rPr lang="en-US" sz="3200" dirty="0" err="1">
                <a:latin typeface="Arial" panose="020B0604020202020204" pitchFamily="34" charset="0"/>
                <a:cs typeface="Arial" panose="020B0604020202020204" pitchFamily="34" charset="0"/>
              </a:rPr>
              <a:t>Lorazepam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Ativan</a:t>
            </a:r>
            <a:r>
              <a:rPr lang="en-US" sz="3200" dirty="0">
                <a:latin typeface="Arial" panose="020B0604020202020204" pitchFamily="34" charset="0"/>
                <a:cs typeface="Arial" panose="020B0604020202020204" pitchFamily="34" charset="0"/>
              </a:rPr>
              <a:t>)</a:t>
            </a:r>
          </a:p>
          <a:p>
            <a:pPr lvl="1"/>
            <a:endParaRPr lang="en-US" sz="3200" dirty="0">
              <a:latin typeface="Arial" panose="020B0604020202020204" pitchFamily="34" charset="0"/>
              <a:cs typeface="Arial" panose="020B0604020202020204" pitchFamily="34" charset="0"/>
            </a:endParaRPr>
          </a:p>
        </p:txBody>
      </p:sp>
      <p:sp>
        <p:nvSpPr>
          <p:cNvPr id="7" name="Title 6">
            <a:extLst>
              <a:ext uri="{FF2B5EF4-FFF2-40B4-BE49-F238E27FC236}">
                <a16:creationId xmlns:a16="http://schemas.microsoft.com/office/drawing/2014/main" id="{E54F722D-1B90-45CF-9B7F-B6002C0B2FE0}"/>
              </a:ext>
            </a:extLst>
          </p:cNvPr>
          <p:cNvSpPr>
            <a:spLocks noGrp="1"/>
          </p:cNvSpPr>
          <p:nvPr>
            <p:ph type="title"/>
          </p:nvPr>
        </p:nvSpPr>
        <p:spPr>
          <a:xfrm>
            <a:off x="2784296" y="266616"/>
            <a:ext cx="8866597" cy="1143000"/>
          </a:xfrm>
        </p:spPr>
        <p:txBody>
          <a:bodyPr>
            <a:normAutofit/>
          </a:bodyPr>
          <a:lstStyle/>
          <a:p>
            <a:r>
              <a:rPr lang="en-US"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Caution: Sedation and Pain Control</a:t>
            </a:r>
          </a:p>
        </p:txBody>
      </p:sp>
      <p:grpSp>
        <p:nvGrpSpPr>
          <p:cNvPr id="8" name="Group 7">
            <a:extLst>
              <a:ext uri="{FF2B5EF4-FFF2-40B4-BE49-F238E27FC236}">
                <a16:creationId xmlns:a16="http://schemas.microsoft.com/office/drawing/2014/main" id="{810E8537-F852-43AD-92EF-19DC715E47A2}"/>
              </a:ext>
            </a:extLst>
          </p:cNvPr>
          <p:cNvGrpSpPr/>
          <p:nvPr/>
        </p:nvGrpSpPr>
        <p:grpSpPr>
          <a:xfrm>
            <a:off x="189684" y="106267"/>
            <a:ext cx="2482997" cy="1463698"/>
            <a:chOff x="5178371" y="4011471"/>
            <a:chExt cx="2482997" cy="1463698"/>
          </a:xfrm>
        </p:grpSpPr>
        <p:pic>
          <p:nvPicPr>
            <p:cNvPr id="9" name="Picture 8" descr="http://ts4.mm.bing.net/images/thumbnail.aspx?q=1531958532987&amp;id=73b85d31151f41d5f5b73a3810f8d6bc&amp;url=http%3a%2f%2fimg407.imageshack.us%2fimg407%2f8254%2f600pxnosignsvgdi7.png">
              <a:hlinkClick r:id="rId4"/>
              <a:extLst>
                <a:ext uri="{FF2B5EF4-FFF2-40B4-BE49-F238E27FC236}">
                  <a16:creationId xmlns:a16="http://schemas.microsoft.com/office/drawing/2014/main" id="{A2B87C23-C869-4A14-BB5F-452111B10776}"/>
                </a:ext>
              </a:extLst>
            </p:cNvPr>
            <p:cNvPicPr>
              <a:picLocks noChangeAspect="1" noChangeArrowheads="1"/>
            </p:cNvPicPr>
            <p:nvPr/>
          </p:nvPicPr>
          <p:blipFill>
            <a:blip r:embed="rId5">
              <a:lum bright="78000" contrast="38000"/>
              <a:extLst>
                <a:ext uri="{28A0092B-C50C-407E-A947-70E740481C1C}">
                  <a14:useLocalDpi xmlns:a14="http://schemas.microsoft.com/office/drawing/2010/main" val="0"/>
                </a:ext>
              </a:extLst>
            </a:blip>
            <a:srcRect/>
            <a:stretch>
              <a:fillRect/>
            </a:stretch>
          </p:blipFill>
          <p:spPr bwMode="auto">
            <a:xfrm flipH="1">
              <a:off x="5683750" y="4011471"/>
              <a:ext cx="1472240" cy="1463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2">
              <a:extLst>
                <a:ext uri="{FF2B5EF4-FFF2-40B4-BE49-F238E27FC236}">
                  <a16:creationId xmlns:a16="http://schemas.microsoft.com/office/drawing/2014/main" id="{B786C768-FA1C-4E14-BE19-90AD514A1E3F}"/>
                </a:ext>
              </a:extLst>
            </p:cNvPr>
            <p:cNvSpPr txBox="1">
              <a:spLocks/>
            </p:cNvSpPr>
            <p:nvPr/>
          </p:nvSpPr>
          <p:spPr>
            <a:xfrm>
              <a:off x="5178371" y="4458787"/>
              <a:ext cx="2482997" cy="751831"/>
            </a:xfrm>
            <a:prstGeom prst="rect">
              <a:avLst/>
            </a:prstGeom>
          </p:spPr>
          <p:txBody>
            <a:bodyPr vert="horz">
              <a:normAutofit fontScale="925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82296" indent="0">
                <a:buNone/>
              </a:pPr>
              <a:r>
                <a:rPr lang="en-US" sz="3000" b="1" dirty="0">
                  <a:solidFill>
                    <a:srgbClr val="FF0000"/>
                  </a:solidFill>
                  <a:latin typeface="Arial" panose="020B0604020202020204" pitchFamily="34" charset="0"/>
                  <a:cs typeface="Arial" panose="020B0604020202020204" pitchFamily="34" charset="0"/>
                </a:rPr>
                <a:t>Hypotension</a:t>
              </a:r>
            </a:p>
          </p:txBody>
        </p:sp>
      </p:grpSp>
    </p:spTree>
    <p:custDataLst>
      <p:tags r:id="rId1"/>
    </p:custDataLst>
    <p:extLst>
      <p:ext uri="{BB962C8B-B14F-4D97-AF65-F5344CB8AC3E}">
        <p14:creationId xmlns:p14="http://schemas.microsoft.com/office/powerpoint/2010/main" val="25112638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54F722D-1B90-45CF-9B7F-B6002C0B2FE0}"/>
              </a:ext>
            </a:extLst>
          </p:cNvPr>
          <p:cNvSpPr>
            <a:spLocks noGrp="1"/>
          </p:cNvSpPr>
          <p:nvPr>
            <p:ph type="title"/>
          </p:nvPr>
        </p:nvSpPr>
        <p:spPr>
          <a:xfrm>
            <a:off x="2979506" y="266616"/>
            <a:ext cx="7311505" cy="1143000"/>
          </a:xfrm>
        </p:spPr>
        <p:txBody>
          <a:bodyPr>
            <a:normAutofit/>
          </a:bodyPr>
          <a:lstStyle/>
          <a:p>
            <a: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Caution: Sedation/RSI</a:t>
            </a:r>
          </a:p>
        </p:txBody>
      </p:sp>
      <p:grpSp>
        <p:nvGrpSpPr>
          <p:cNvPr id="8" name="Group 7">
            <a:extLst>
              <a:ext uri="{FF2B5EF4-FFF2-40B4-BE49-F238E27FC236}">
                <a16:creationId xmlns:a16="http://schemas.microsoft.com/office/drawing/2014/main" id="{810E8537-F852-43AD-92EF-19DC715E47A2}"/>
              </a:ext>
            </a:extLst>
          </p:cNvPr>
          <p:cNvGrpSpPr/>
          <p:nvPr/>
        </p:nvGrpSpPr>
        <p:grpSpPr>
          <a:xfrm>
            <a:off x="220506" y="149918"/>
            <a:ext cx="2482997" cy="1463698"/>
            <a:chOff x="5178371" y="4011471"/>
            <a:chExt cx="2482997" cy="1463698"/>
          </a:xfrm>
        </p:grpSpPr>
        <p:pic>
          <p:nvPicPr>
            <p:cNvPr id="9" name="Picture 8" descr="http://ts4.mm.bing.net/images/thumbnail.aspx?q=1531958532987&amp;id=73b85d31151f41d5f5b73a3810f8d6bc&amp;url=http%3a%2f%2fimg407.imageshack.us%2fimg407%2f8254%2f600pxnosignsvgdi7.png">
              <a:hlinkClick r:id="rId4"/>
              <a:extLst>
                <a:ext uri="{FF2B5EF4-FFF2-40B4-BE49-F238E27FC236}">
                  <a16:creationId xmlns:a16="http://schemas.microsoft.com/office/drawing/2014/main" id="{A2B87C23-C869-4A14-BB5F-452111B10776}"/>
                </a:ext>
              </a:extLst>
            </p:cNvPr>
            <p:cNvPicPr>
              <a:picLocks noChangeAspect="1" noChangeArrowheads="1"/>
            </p:cNvPicPr>
            <p:nvPr/>
          </p:nvPicPr>
          <p:blipFill>
            <a:blip r:embed="rId5">
              <a:lum bright="78000" contrast="38000"/>
              <a:extLst>
                <a:ext uri="{28A0092B-C50C-407E-A947-70E740481C1C}">
                  <a14:useLocalDpi xmlns:a14="http://schemas.microsoft.com/office/drawing/2010/main" val="0"/>
                </a:ext>
              </a:extLst>
            </a:blip>
            <a:srcRect/>
            <a:stretch>
              <a:fillRect/>
            </a:stretch>
          </p:blipFill>
          <p:spPr bwMode="auto">
            <a:xfrm flipH="1">
              <a:off x="5683750" y="4011471"/>
              <a:ext cx="1472240" cy="1463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2">
              <a:extLst>
                <a:ext uri="{FF2B5EF4-FFF2-40B4-BE49-F238E27FC236}">
                  <a16:creationId xmlns:a16="http://schemas.microsoft.com/office/drawing/2014/main" id="{B786C768-FA1C-4E14-BE19-90AD514A1E3F}"/>
                </a:ext>
              </a:extLst>
            </p:cNvPr>
            <p:cNvSpPr txBox="1">
              <a:spLocks/>
            </p:cNvSpPr>
            <p:nvPr/>
          </p:nvSpPr>
          <p:spPr>
            <a:xfrm>
              <a:off x="5178371" y="4428123"/>
              <a:ext cx="2482997" cy="630393"/>
            </a:xfrm>
            <a:prstGeom prst="rect">
              <a:avLst/>
            </a:prstGeom>
          </p:spPr>
          <p:txBody>
            <a:bodyPr vert="horz">
              <a:normAutofit fontScale="925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82296" indent="0">
                <a:buNone/>
              </a:pPr>
              <a:r>
                <a:rPr lang="en-US" sz="3000" b="1" dirty="0">
                  <a:solidFill>
                    <a:srgbClr val="FF0000"/>
                  </a:solidFill>
                  <a:latin typeface="Arial" panose="020B0604020202020204" pitchFamily="34" charset="0"/>
                  <a:cs typeface="Arial" panose="020B0604020202020204" pitchFamily="34" charset="0"/>
                </a:rPr>
                <a:t>Hypotension</a:t>
              </a:r>
            </a:p>
          </p:txBody>
        </p:sp>
      </p:grpSp>
      <p:sp>
        <p:nvSpPr>
          <p:cNvPr id="11" name="Content Placeholder 1">
            <a:extLst>
              <a:ext uri="{FF2B5EF4-FFF2-40B4-BE49-F238E27FC236}">
                <a16:creationId xmlns:a16="http://schemas.microsoft.com/office/drawing/2014/main" id="{36D2C31C-1C2F-49E8-BC93-8C2C4A65EA1A}"/>
              </a:ext>
            </a:extLst>
          </p:cNvPr>
          <p:cNvSpPr txBox="1">
            <a:spLocks/>
          </p:cNvSpPr>
          <p:nvPr/>
        </p:nvSpPr>
        <p:spPr>
          <a:xfrm>
            <a:off x="796922" y="1528317"/>
            <a:ext cx="10598155" cy="4525963"/>
          </a:xfrm>
          <a:prstGeom prst="rect">
            <a:avLst/>
          </a:prstGeom>
        </p:spPr>
        <p:txBody>
          <a:bodyPr vert="horz">
            <a:normAutofit/>
          </a:bodyPr>
          <a:lstStyle>
            <a:lvl1pPr marL="365760" indent="-256032" algn="l" rtl="0" eaLnBrk="1" latinLnBrk="0" hangingPunct="1">
              <a:spcBef>
                <a:spcPts val="400"/>
              </a:spcBef>
              <a:spcAft>
                <a:spcPts val="0"/>
              </a:spcAft>
              <a:buClr>
                <a:srgbClr val="3333FF"/>
              </a:buClr>
              <a:buSzPct val="68000"/>
              <a:buFont typeface="Wingdings 3"/>
              <a:buChar char=""/>
              <a:defRPr kumimoji="0" sz="3200" kern="1200">
                <a:solidFill>
                  <a:schemeClr val="tx1"/>
                </a:solidFill>
                <a:latin typeface="Corbel" panose="020B0503020204020204" pitchFamily="34" charset="0"/>
                <a:ea typeface="+mn-ea"/>
                <a:cs typeface="+mn-cs"/>
              </a:defRPr>
            </a:lvl1pPr>
            <a:lvl2pPr marL="621792" indent="-228600" algn="l" rtl="0" eaLnBrk="1" latinLnBrk="0" hangingPunct="1">
              <a:spcBef>
                <a:spcPts val="324"/>
              </a:spcBef>
              <a:buClr>
                <a:srgbClr val="3333FF"/>
              </a:buClr>
              <a:buFont typeface="Verdana"/>
              <a:buChar char="◦"/>
              <a:defRPr kumimoji="0" sz="2800" kern="1200">
                <a:solidFill>
                  <a:schemeClr val="tx1"/>
                </a:solidFill>
                <a:latin typeface="Corbel" panose="020B0503020204020204" pitchFamily="34" charset="0"/>
                <a:ea typeface="+mn-ea"/>
                <a:cs typeface="+mn-cs"/>
              </a:defRPr>
            </a:lvl2pPr>
            <a:lvl3pPr marL="859536" indent="-228600" algn="l" rtl="0" eaLnBrk="1" latinLnBrk="0" hangingPunct="1">
              <a:spcBef>
                <a:spcPts val="350"/>
              </a:spcBef>
              <a:buClr>
                <a:srgbClr val="3333FF"/>
              </a:buClr>
              <a:buSzPct val="100000"/>
              <a:buFont typeface="Wingdings 2"/>
              <a:buChar char=""/>
              <a:defRPr kumimoji="0" sz="2400" kern="1200">
                <a:solidFill>
                  <a:schemeClr val="tx1"/>
                </a:solidFill>
                <a:latin typeface="Corbel" panose="020B0503020204020204" pitchFamily="34" charset="0"/>
                <a:ea typeface="+mn-ea"/>
                <a:cs typeface="+mn-cs"/>
              </a:defRPr>
            </a:lvl3pPr>
            <a:lvl4pPr marL="1143000" indent="-228600" algn="l" rtl="0" eaLnBrk="1" latinLnBrk="0" hangingPunct="1">
              <a:spcBef>
                <a:spcPts val="350"/>
              </a:spcBef>
              <a:buClr>
                <a:srgbClr val="3333FF"/>
              </a:buClr>
              <a:buFont typeface="Wingdings 2"/>
              <a:buChar char=""/>
              <a:defRPr kumimoji="0" sz="2200" kern="1200">
                <a:solidFill>
                  <a:schemeClr val="tx1"/>
                </a:solidFill>
                <a:latin typeface="Corbel" panose="020B0503020204020204" pitchFamily="34" charset="0"/>
                <a:ea typeface="+mn-ea"/>
                <a:cs typeface="+mn-cs"/>
              </a:defRPr>
            </a:lvl4pPr>
            <a:lvl5pPr marL="1371600" indent="-228600" algn="l" rtl="0" eaLnBrk="1" latinLnBrk="0" hangingPunct="1">
              <a:spcBef>
                <a:spcPts val="350"/>
              </a:spcBef>
              <a:buClr>
                <a:srgbClr val="3333FF"/>
              </a:buClr>
              <a:buFont typeface="Wingdings 2"/>
              <a:buChar char=""/>
              <a:defRPr kumimoji="0" sz="2000" kern="1200">
                <a:solidFill>
                  <a:schemeClr val="tx1"/>
                </a:solidFill>
                <a:latin typeface="Corbel" panose="020B0503020204020204" pitchFamily="34" charset="0"/>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lstStyle>
          <a:p>
            <a:r>
              <a:rPr lang="en-US" sz="4000" dirty="0">
                <a:latin typeface="Arial" panose="020B0604020202020204" pitchFamily="34" charset="0"/>
                <a:cs typeface="Arial" panose="020B0604020202020204" pitchFamily="34" charset="0"/>
              </a:rPr>
              <a:t>Use sedatives with caution:</a:t>
            </a:r>
          </a:p>
          <a:p>
            <a:pPr lvl="2"/>
            <a:r>
              <a:rPr lang="en-US" sz="3200" dirty="0">
                <a:latin typeface="Arial" panose="020B0604020202020204" pitchFamily="34" charset="0"/>
                <a:cs typeface="Arial" panose="020B0604020202020204" pitchFamily="34" charset="0"/>
              </a:rPr>
              <a:t>Vasodilation in compensated shock can plummet BP</a:t>
            </a:r>
          </a:p>
          <a:p>
            <a:pPr lvl="2"/>
            <a:r>
              <a:rPr lang="en-US" sz="3200" dirty="0">
                <a:latin typeface="Arial" panose="020B0604020202020204" pitchFamily="34" charset="0"/>
                <a:cs typeface="Arial" panose="020B0604020202020204" pitchFamily="34" charset="0"/>
              </a:rPr>
              <a:t>Start with VERY low dose: ≈1/4 usual dose (example: 1mg midazolam vs. 5mg)</a:t>
            </a:r>
          </a:p>
          <a:p>
            <a:pPr lvl="2"/>
            <a:r>
              <a:rPr lang="en-US" sz="3200" dirty="0">
                <a:latin typeface="Arial" panose="020B0604020202020204" pitchFamily="34" charset="0"/>
                <a:cs typeface="Arial" panose="020B0604020202020204" pitchFamily="34" charset="0"/>
              </a:rPr>
              <a:t>Carefully monitor BP</a:t>
            </a:r>
          </a:p>
          <a:p>
            <a:pPr lvl="2"/>
            <a:r>
              <a:rPr lang="en-US" sz="3200" dirty="0">
                <a:latin typeface="Arial" panose="020B0604020202020204" pitchFamily="34" charset="0"/>
                <a:cs typeface="Arial" panose="020B0604020202020204" pitchFamily="34" charset="0"/>
              </a:rPr>
              <a:t>Don’t give if BP low or falling!!!</a:t>
            </a:r>
          </a:p>
          <a:p>
            <a:pPr lvl="2"/>
            <a:r>
              <a:rPr lang="en-US" sz="3200" dirty="0">
                <a:latin typeface="Arial" panose="020B0604020202020204" pitchFamily="34" charset="0"/>
                <a:cs typeface="Arial" panose="020B0604020202020204" pitchFamily="34" charset="0"/>
              </a:rPr>
              <a:t>Judicious use even after intubation:</a:t>
            </a:r>
          </a:p>
          <a:p>
            <a:pPr lvl="3"/>
            <a:r>
              <a:rPr lang="en-US" sz="3000" dirty="0">
                <a:latin typeface="Arial" panose="020B0604020202020204" pitchFamily="34" charset="0"/>
                <a:cs typeface="Arial" panose="020B0604020202020204" pitchFamily="34" charset="0"/>
              </a:rPr>
              <a:t>Reversing agents don’t reverse vascular effects</a:t>
            </a:r>
          </a:p>
          <a:p>
            <a:endParaRPr lang="en-US" sz="36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6597341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6449" y="1405426"/>
            <a:ext cx="10959101" cy="4420021"/>
          </a:xfrm>
        </p:spPr>
        <p:txBody>
          <a:bodyPr>
            <a:normAutofit fontScale="92500"/>
          </a:bodyPr>
          <a:lstStyle/>
          <a:p>
            <a:r>
              <a:rPr lang="en-US" sz="3600" dirty="0">
                <a:latin typeface="Arial" panose="020B0604020202020204" pitchFamily="34" charset="0"/>
                <a:cs typeface="Arial" panose="020B0604020202020204" pitchFamily="34" charset="0"/>
              </a:rPr>
              <a:t>Hypocapnia </a:t>
            </a:r>
            <a:r>
              <a:rPr lang="en-US" sz="3600" i="1" u="sng" dirty="0">
                <a:latin typeface="Arial" panose="020B0604020202020204" pitchFamily="34" charset="0"/>
                <a:cs typeface="Arial" panose="020B0604020202020204" pitchFamily="34" charset="0"/>
              </a:rPr>
              <a:t>dramatically</a:t>
            </a:r>
            <a:r>
              <a:rPr lang="en-US" sz="3600" dirty="0">
                <a:latin typeface="Arial" panose="020B0604020202020204" pitchFamily="34" charset="0"/>
                <a:cs typeface="Arial" panose="020B0604020202020204" pitchFamily="34" charset="0"/>
              </a:rPr>
              <a:t> reduces cerebral blood flow</a:t>
            </a:r>
          </a:p>
          <a:p>
            <a:endParaRPr lang="en-US" sz="1100" dirty="0">
              <a:latin typeface="Arial" panose="020B0604020202020204" pitchFamily="34" charset="0"/>
              <a:cs typeface="Arial" panose="020B0604020202020204" pitchFamily="34" charset="0"/>
            </a:endParaRPr>
          </a:p>
          <a:p>
            <a:r>
              <a:rPr lang="en-US" sz="3600" dirty="0">
                <a:latin typeface="Arial" panose="020B0604020202020204" pitchFamily="34" charset="0"/>
                <a:cs typeface="Arial" panose="020B0604020202020204" pitchFamily="34" charset="0"/>
              </a:rPr>
              <a:t>Everyone hyperventilates without </a:t>
            </a:r>
            <a:r>
              <a:rPr lang="en-US" sz="3600" i="1" u="sng" dirty="0">
                <a:latin typeface="Arial" panose="020B0604020202020204" pitchFamily="34" charset="0"/>
                <a:cs typeface="Arial" panose="020B0604020202020204" pitchFamily="34" charset="0"/>
              </a:rPr>
              <a:t>meticulous</a:t>
            </a:r>
            <a:r>
              <a:rPr lang="en-US" sz="3600" dirty="0">
                <a:latin typeface="Arial" panose="020B0604020202020204" pitchFamily="34" charset="0"/>
                <a:cs typeface="Arial" panose="020B0604020202020204" pitchFamily="34" charset="0"/>
              </a:rPr>
              <a:t> prevention</a:t>
            </a:r>
          </a:p>
          <a:p>
            <a:endParaRPr lang="en-US" sz="1050" dirty="0">
              <a:latin typeface="Arial" panose="020B0604020202020204" pitchFamily="34" charset="0"/>
              <a:cs typeface="Arial" panose="020B0604020202020204" pitchFamily="34" charset="0"/>
            </a:endParaRPr>
          </a:p>
          <a:p>
            <a:r>
              <a:rPr lang="en-US" sz="3600" dirty="0">
                <a:latin typeface="Arial" panose="020B0604020202020204" pitchFamily="34" charset="0"/>
                <a:cs typeface="Arial" panose="020B0604020202020204" pitchFamily="34" charset="0"/>
              </a:rPr>
              <a:t>Most important person in TBI: </a:t>
            </a:r>
          </a:p>
          <a:p>
            <a:pPr lvl="1"/>
            <a:r>
              <a:rPr lang="en-US" sz="3200" dirty="0">
                <a:latin typeface="Arial" panose="020B0604020202020204" pitchFamily="34" charset="0"/>
                <a:cs typeface="Arial" panose="020B0604020202020204" pitchFamily="34" charset="0"/>
              </a:rPr>
              <a:t>The V-EMT—The Ventilatory-EMT bagging the patient</a:t>
            </a:r>
          </a:p>
          <a:p>
            <a:pPr marL="109728" indent="0">
              <a:buNone/>
            </a:pPr>
            <a:endParaRPr lang="en-US" sz="1200" dirty="0">
              <a:latin typeface="Arial" panose="020B0604020202020204" pitchFamily="34" charset="0"/>
              <a:cs typeface="Arial" panose="020B0604020202020204" pitchFamily="34" charset="0"/>
            </a:endParaRPr>
          </a:p>
          <a:p>
            <a:r>
              <a:rPr lang="en-US" sz="3600" dirty="0">
                <a:latin typeface="Arial" panose="020B0604020202020204" pitchFamily="34" charset="0"/>
                <a:cs typeface="Arial" panose="020B0604020202020204" pitchFamily="34" charset="0"/>
              </a:rPr>
              <a:t>If we aren’t paying </a:t>
            </a:r>
            <a:r>
              <a:rPr lang="en-US" sz="3600" i="1" u="sng" dirty="0">
                <a:latin typeface="Arial" panose="020B0604020202020204" pitchFamily="34" charset="0"/>
                <a:cs typeface="Arial" panose="020B0604020202020204" pitchFamily="34" charset="0"/>
              </a:rPr>
              <a:t>constant</a:t>
            </a:r>
            <a:r>
              <a:rPr lang="en-US" sz="3600" dirty="0">
                <a:latin typeface="Arial" panose="020B0604020202020204" pitchFamily="34" charset="0"/>
                <a:cs typeface="Arial" panose="020B0604020202020204" pitchFamily="34" charset="0"/>
              </a:rPr>
              <a:t> attention to ventilation…we </a:t>
            </a:r>
            <a:r>
              <a:rPr lang="en-US" sz="3600" i="1" u="sng" dirty="0">
                <a:latin typeface="Arial" panose="020B0604020202020204" pitchFamily="34" charset="0"/>
                <a:cs typeface="Arial" panose="020B0604020202020204" pitchFamily="34" charset="0"/>
              </a:rPr>
              <a:t>will</a:t>
            </a:r>
            <a:r>
              <a:rPr lang="en-US" sz="3600" dirty="0">
                <a:latin typeface="Arial" panose="020B0604020202020204" pitchFamily="34" charset="0"/>
                <a:cs typeface="Arial" panose="020B0604020202020204" pitchFamily="34" charset="0"/>
              </a:rPr>
              <a:t> harm the patient</a:t>
            </a:r>
          </a:p>
          <a:p>
            <a:pPr lvl="1"/>
            <a:endParaRPr lang="en-US" sz="3200" dirty="0">
              <a:latin typeface="Arial" panose="020B0604020202020204" pitchFamily="34" charset="0"/>
              <a:cs typeface="Arial" panose="020B0604020202020204" pitchFamily="34" charset="0"/>
            </a:endParaRPr>
          </a:p>
          <a:p>
            <a:endParaRPr lang="en-US" sz="3600" dirty="0">
              <a:latin typeface="Arial" panose="020B0604020202020204" pitchFamily="34" charset="0"/>
              <a:cs typeface="Arial" panose="020B0604020202020204" pitchFamily="34" charset="0"/>
            </a:endParaRPr>
          </a:p>
        </p:txBody>
      </p:sp>
      <p:sp>
        <p:nvSpPr>
          <p:cNvPr id="12" name="Title 11">
            <a:extLst>
              <a:ext uri="{FF2B5EF4-FFF2-40B4-BE49-F238E27FC236}">
                <a16:creationId xmlns:a16="http://schemas.microsoft.com/office/drawing/2014/main" id="{98B0B70A-92B6-4B98-AE40-8BBF830F5A58}"/>
              </a:ext>
            </a:extLst>
          </p:cNvPr>
          <p:cNvSpPr>
            <a:spLocks noGrp="1"/>
          </p:cNvSpPr>
          <p:nvPr>
            <p:ph type="title"/>
          </p:nvPr>
        </p:nvSpPr>
        <p:spPr>
          <a:xfrm>
            <a:off x="616449" y="306443"/>
            <a:ext cx="11101693" cy="1143000"/>
          </a:xfrm>
        </p:spPr>
        <p:txBody>
          <a:bodyPr>
            <a:normAutofit/>
          </a:bodyPr>
          <a:lstStyle/>
          <a:p>
            <a:r>
              <a:rPr lang="en-US"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Prevention of Hyper/over-ventilation!!!</a:t>
            </a:r>
          </a:p>
        </p:txBody>
      </p:sp>
      <p:grpSp>
        <p:nvGrpSpPr>
          <p:cNvPr id="8" name="Group 7">
            <a:extLst>
              <a:ext uri="{FF2B5EF4-FFF2-40B4-BE49-F238E27FC236}">
                <a16:creationId xmlns:a16="http://schemas.microsoft.com/office/drawing/2014/main" id="{F63CC24E-C0C9-428D-8B6F-C8559A7DDA14}"/>
              </a:ext>
            </a:extLst>
          </p:cNvPr>
          <p:cNvGrpSpPr/>
          <p:nvPr/>
        </p:nvGrpSpPr>
        <p:grpSpPr>
          <a:xfrm>
            <a:off x="7461023" y="5394302"/>
            <a:ext cx="3159031" cy="1463698"/>
            <a:chOff x="2773670" y="3930631"/>
            <a:chExt cx="3159031" cy="1463698"/>
          </a:xfrm>
        </p:grpSpPr>
        <p:pic>
          <p:nvPicPr>
            <p:cNvPr id="9" name="Picture 8" descr="http://ts4.mm.bing.net/images/thumbnail.aspx?q=1531958532987&amp;id=73b85d31151f41d5f5b73a3810f8d6bc&amp;url=http%3a%2f%2fimg407.imageshack.us%2fimg407%2f8254%2f600pxnosignsvgdi7.png">
              <a:hlinkClick r:id="rId4"/>
              <a:extLst>
                <a:ext uri="{FF2B5EF4-FFF2-40B4-BE49-F238E27FC236}">
                  <a16:creationId xmlns:a16="http://schemas.microsoft.com/office/drawing/2014/main" id="{33E16884-A741-4A02-A0A8-C55AA4917921}"/>
                </a:ext>
              </a:extLst>
            </p:cNvPr>
            <p:cNvPicPr>
              <a:picLocks noChangeAspect="1" noChangeArrowheads="1"/>
            </p:cNvPicPr>
            <p:nvPr/>
          </p:nvPicPr>
          <p:blipFill>
            <a:blip r:embed="rId5">
              <a:lum bright="78000" contrast="38000"/>
              <a:extLst>
                <a:ext uri="{28A0092B-C50C-407E-A947-70E740481C1C}">
                  <a14:useLocalDpi xmlns:a14="http://schemas.microsoft.com/office/drawing/2010/main" val="0"/>
                </a:ext>
              </a:extLst>
            </a:blip>
            <a:srcRect/>
            <a:stretch>
              <a:fillRect/>
            </a:stretch>
          </p:blipFill>
          <p:spPr bwMode="auto">
            <a:xfrm flipH="1">
              <a:off x="3617066" y="3930631"/>
              <a:ext cx="1472240" cy="1463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2">
              <a:extLst>
                <a:ext uri="{FF2B5EF4-FFF2-40B4-BE49-F238E27FC236}">
                  <a16:creationId xmlns:a16="http://schemas.microsoft.com/office/drawing/2014/main" id="{F6531126-62C4-463E-AC6F-1A96DDC883BD}"/>
                </a:ext>
              </a:extLst>
            </p:cNvPr>
            <p:cNvSpPr txBox="1">
              <a:spLocks/>
            </p:cNvSpPr>
            <p:nvPr/>
          </p:nvSpPr>
          <p:spPr>
            <a:xfrm>
              <a:off x="2773670" y="4361776"/>
              <a:ext cx="3159031" cy="859877"/>
            </a:xfrm>
            <a:prstGeom prst="rect">
              <a:avLst/>
            </a:prstGeom>
          </p:spPr>
          <p:txBody>
            <a:bodyPr vert="horz">
              <a:normAutofit fontScale="925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82296" indent="0">
                <a:buNone/>
              </a:pPr>
              <a:r>
                <a:rPr lang="en-US" sz="3000" b="1" dirty="0">
                  <a:solidFill>
                    <a:srgbClr val="FF0000"/>
                  </a:solidFill>
                  <a:latin typeface="Arial" panose="020B0604020202020204" pitchFamily="34" charset="0"/>
                  <a:cs typeface="Arial" panose="020B0604020202020204" pitchFamily="34" charset="0"/>
                </a:rPr>
                <a:t>Hyperventilation</a:t>
              </a:r>
            </a:p>
          </p:txBody>
        </p:sp>
      </p:gr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021649" y="265346"/>
            <a:ext cx="10134600" cy="836612"/>
          </a:xfrm>
        </p:spPr>
        <p:txBody>
          <a:bodyPr>
            <a:noAutofit/>
          </a:bodyPr>
          <a:lstStyle/>
          <a:p>
            <a:pPr algn="ctr"/>
            <a:r>
              <a:rPr lang="en-US" sz="4000" dirty="0">
                <a:solidFill>
                  <a:srgbClr val="3333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Design: </a:t>
            </a:r>
            <a:br>
              <a:rPr lang="en-US" sz="4000" dirty="0">
                <a:solidFill>
                  <a:srgbClr val="3333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000" dirty="0">
                <a:solidFill>
                  <a:srgbClr val="3333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Before/After System Evaluation</a:t>
            </a:r>
          </a:p>
        </p:txBody>
      </p:sp>
      <p:grpSp>
        <p:nvGrpSpPr>
          <p:cNvPr id="2" name="Group 3"/>
          <p:cNvGrpSpPr>
            <a:grpSpLocks/>
          </p:cNvGrpSpPr>
          <p:nvPr/>
        </p:nvGrpSpPr>
        <p:grpSpPr bwMode="auto">
          <a:xfrm>
            <a:off x="2703514" y="2417763"/>
            <a:ext cx="7127875" cy="582612"/>
            <a:chOff x="600" y="1484"/>
            <a:chExt cx="5571" cy="405"/>
          </a:xfrm>
        </p:grpSpPr>
        <p:sp>
          <p:nvSpPr>
            <p:cNvPr id="59422" name="Rectangle 4"/>
            <p:cNvSpPr>
              <a:spLocks noChangeArrowheads="1"/>
            </p:cNvSpPr>
            <p:nvPr/>
          </p:nvSpPr>
          <p:spPr bwMode="auto">
            <a:xfrm>
              <a:off x="600" y="1484"/>
              <a:ext cx="1857" cy="405"/>
            </a:xfrm>
            <a:prstGeom prst="rect">
              <a:avLst/>
            </a:prstGeom>
            <a:solidFill>
              <a:schemeClr val="bg1"/>
            </a:solidFill>
            <a:ln w="19050">
              <a:solidFill>
                <a:schemeClr val="bg2"/>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Lucida Sans Unicode"/>
                <a:ea typeface="+mn-ea"/>
                <a:cs typeface="+mn-cs"/>
              </a:endParaRPr>
            </a:p>
          </p:txBody>
        </p:sp>
        <p:sp>
          <p:nvSpPr>
            <p:cNvPr id="59423" name="Rectangle 5"/>
            <p:cNvSpPr>
              <a:spLocks noChangeArrowheads="1"/>
            </p:cNvSpPr>
            <p:nvPr/>
          </p:nvSpPr>
          <p:spPr bwMode="auto">
            <a:xfrm>
              <a:off x="2457" y="1484"/>
              <a:ext cx="1857" cy="405"/>
            </a:xfrm>
            <a:prstGeom prst="rect">
              <a:avLst/>
            </a:prstGeom>
            <a:solidFill>
              <a:schemeClr val="bg1"/>
            </a:solidFill>
            <a:ln w="19050">
              <a:solidFill>
                <a:schemeClr val="bg2"/>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Lucida Sans Unicode"/>
                <a:ea typeface="+mn-ea"/>
                <a:cs typeface="+mn-cs"/>
              </a:endParaRPr>
            </a:p>
          </p:txBody>
        </p:sp>
        <p:sp>
          <p:nvSpPr>
            <p:cNvPr id="59424" name="Rectangle 6"/>
            <p:cNvSpPr>
              <a:spLocks noChangeArrowheads="1"/>
            </p:cNvSpPr>
            <p:nvPr/>
          </p:nvSpPr>
          <p:spPr bwMode="auto">
            <a:xfrm>
              <a:off x="4314" y="1484"/>
              <a:ext cx="1857" cy="405"/>
            </a:xfrm>
            <a:prstGeom prst="rect">
              <a:avLst/>
            </a:prstGeom>
            <a:solidFill>
              <a:schemeClr val="bg1"/>
            </a:solidFill>
            <a:ln w="19050">
              <a:solidFill>
                <a:schemeClr val="bg2"/>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Lucida Sans Unicode"/>
                <a:ea typeface="+mn-ea"/>
                <a:cs typeface="+mn-cs"/>
              </a:endParaRPr>
            </a:p>
          </p:txBody>
        </p:sp>
      </p:grpSp>
      <p:grpSp>
        <p:nvGrpSpPr>
          <p:cNvPr id="3" name="Group 7"/>
          <p:cNvGrpSpPr>
            <a:grpSpLocks/>
          </p:cNvGrpSpPr>
          <p:nvPr/>
        </p:nvGrpSpPr>
        <p:grpSpPr bwMode="auto">
          <a:xfrm>
            <a:off x="2713039" y="3432176"/>
            <a:ext cx="7115175" cy="957263"/>
            <a:chOff x="511" y="1808"/>
            <a:chExt cx="5562" cy="422"/>
          </a:xfrm>
        </p:grpSpPr>
        <p:sp>
          <p:nvSpPr>
            <p:cNvPr id="59418" name="Line 8"/>
            <p:cNvSpPr>
              <a:spLocks noChangeShapeType="1"/>
            </p:cNvSpPr>
            <p:nvPr/>
          </p:nvSpPr>
          <p:spPr bwMode="auto">
            <a:xfrm flipV="1">
              <a:off x="511" y="1808"/>
              <a:ext cx="0" cy="422"/>
            </a:xfrm>
            <a:prstGeom prst="line">
              <a:avLst/>
            </a:prstGeom>
            <a:noFill/>
            <a:ln w="28575">
              <a:solidFill>
                <a:schemeClr val="tx1"/>
              </a:solidFill>
              <a:round/>
              <a:headEnd/>
              <a:tailEnd type="triangle" w="med" len="me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Lucida Sans Unicode"/>
                <a:ea typeface="+mn-ea"/>
                <a:cs typeface="+mn-cs"/>
              </a:endParaRPr>
            </a:p>
          </p:txBody>
        </p:sp>
        <p:sp>
          <p:nvSpPr>
            <p:cNvPr id="59419" name="Line 9"/>
            <p:cNvSpPr>
              <a:spLocks noChangeShapeType="1"/>
            </p:cNvSpPr>
            <p:nvPr/>
          </p:nvSpPr>
          <p:spPr bwMode="auto">
            <a:xfrm flipV="1">
              <a:off x="2360" y="1808"/>
              <a:ext cx="0" cy="422"/>
            </a:xfrm>
            <a:prstGeom prst="line">
              <a:avLst/>
            </a:prstGeom>
            <a:noFill/>
            <a:ln w="28575">
              <a:solidFill>
                <a:schemeClr val="tx1"/>
              </a:solidFill>
              <a:round/>
              <a:headEnd/>
              <a:tailEnd type="triangle" w="med" len="me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Lucida Sans Unicode"/>
                <a:ea typeface="+mn-ea"/>
                <a:cs typeface="+mn-cs"/>
              </a:endParaRPr>
            </a:p>
          </p:txBody>
        </p:sp>
        <p:sp>
          <p:nvSpPr>
            <p:cNvPr id="59420" name="Line 10"/>
            <p:cNvSpPr>
              <a:spLocks noChangeShapeType="1"/>
            </p:cNvSpPr>
            <p:nvPr/>
          </p:nvSpPr>
          <p:spPr bwMode="auto">
            <a:xfrm flipV="1">
              <a:off x="4225" y="1808"/>
              <a:ext cx="0" cy="422"/>
            </a:xfrm>
            <a:prstGeom prst="line">
              <a:avLst/>
            </a:prstGeom>
            <a:noFill/>
            <a:ln w="28575">
              <a:solidFill>
                <a:schemeClr val="tx1"/>
              </a:solidFill>
              <a:round/>
              <a:headEnd/>
              <a:tailEnd type="triangle" w="med" len="me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Lucida Sans Unicode"/>
                <a:ea typeface="+mn-ea"/>
                <a:cs typeface="+mn-cs"/>
              </a:endParaRPr>
            </a:p>
          </p:txBody>
        </p:sp>
        <p:sp>
          <p:nvSpPr>
            <p:cNvPr id="59421" name="Line 11"/>
            <p:cNvSpPr>
              <a:spLocks noChangeShapeType="1"/>
            </p:cNvSpPr>
            <p:nvPr/>
          </p:nvSpPr>
          <p:spPr bwMode="auto">
            <a:xfrm flipV="1">
              <a:off x="6073" y="1808"/>
              <a:ext cx="0" cy="422"/>
            </a:xfrm>
            <a:prstGeom prst="line">
              <a:avLst/>
            </a:prstGeom>
            <a:noFill/>
            <a:ln w="28575">
              <a:solidFill>
                <a:schemeClr val="tx1"/>
              </a:solidFill>
              <a:round/>
              <a:headEnd/>
              <a:tailEnd type="triangle" w="med" len="me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Lucida Sans Unicode"/>
                <a:ea typeface="+mn-ea"/>
                <a:cs typeface="+mn-cs"/>
              </a:endParaRPr>
            </a:p>
          </p:txBody>
        </p:sp>
      </p:grpSp>
      <p:sp>
        <p:nvSpPr>
          <p:cNvPr id="59397" name="Text Box 12"/>
          <p:cNvSpPr txBox="1">
            <a:spLocks noChangeArrowheads="1"/>
          </p:cNvSpPr>
          <p:nvPr/>
        </p:nvSpPr>
        <p:spPr bwMode="auto">
          <a:xfrm>
            <a:off x="3225612" y="2491250"/>
            <a:ext cx="1393841" cy="517063"/>
          </a:xfrm>
          <a:prstGeom prst="rect">
            <a:avLst/>
          </a:prstGeom>
          <a:noFill/>
          <a:ln w="9525">
            <a:noFill/>
            <a:miter lim="800000"/>
            <a:headEnd/>
            <a:tailEnd/>
          </a:ln>
        </p:spPr>
        <p:txBody>
          <a:bodyPr wrap="none" lIns="85343" tIns="42671" rIns="85343" bIns="42671">
            <a:spAutoFit/>
          </a:bodyPr>
          <a:lstStyle/>
          <a:p>
            <a:pPr marL="0" marR="0" lvl="0" indent="0" algn="l" defTabSz="854075"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Lucida Sans Unicode"/>
                <a:ea typeface="+mn-ea"/>
                <a:cs typeface="+mn-cs"/>
              </a:rPr>
              <a:t>Phase I</a:t>
            </a:r>
          </a:p>
        </p:txBody>
      </p:sp>
      <p:sp>
        <p:nvSpPr>
          <p:cNvPr id="59398" name="Text Box 13"/>
          <p:cNvSpPr txBox="1">
            <a:spLocks noChangeArrowheads="1"/>
          </p:cNvSpPr>
          <p:nvPr/>
        </p:nvSpPr>
        <p:spPr bwMode="auto">
          <a:xfrm>
            <a:off x="5547724" y="2491250"/>
            <a:ext cx="1498037" cy="517063"/>
          </a:xfrm>
          <a:prstGeom prst="rect">
            <a:avLst/>
          </a:prstGeom>
          <a:noFill/>
          <a:ln w="9525">
            <a:noFill/>
            <a:miter lim="800000"/>
            <a:headEnd/>
            <a:tailEnd/>
          </a:ln>
        </p:spPr>
        <p:txBody>
          <a:bodyPr wrap="none" lIns="85343" tIns="42671" rIns="85343" bIns="42671">
            <a:spAutoFit/>
          </a:bodyPr>
          <a:lstStyle/>
          <a:p>
            <a:pPr marL="0" marR="0" lvl="0" indent="0" algn="l" defTabSz="854075"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Lucida Sans Unicode"/>
                <a:ea typeface="+mn-ea"/>
                <a:cs typeface="+mn-cs"/>
              </a:rPr>
              <a:t>Phase II</a:t>
            </a:r>
          </a:p>
        </p:txBody>
      </p:sp>
      <p:sp>
        <p:nvSpPr>
          <p:cNvPr id="59399" name="Text Box 14"/>
          <p:cNvSpPr txBox="1">
            <a:spLocks noChangeArrowheads="1"/>
          </p:cNvSpPr>
          <p:nvPr/>
        </p:nvSpPr>
        <p:spPr bwMode="auto">
          <a:xfrm>
            <a:off x="7903633" y="2483312"/>
            <a:ext cx="1602231" cy="517063"/>
          </a:xfrm>
          <a:prstGeom prst="rect">
            <a:avLst/>
          </a:prstGeom>
          <a:noFill/>
          <a:ln w="9525">
            <a:noFill/>
            <a:miter lim="800000"/>
            <a:headEnd/>
            <a:tailEnd/>
          </a:ln>
        </p:spPr>
        <p:txBody>
          <a:bodyPr wrap="none" lIns="85343" tIns="42671" rIns="85343" bIns="42671">
            <a:spAutoFit/>
          </a:bodyPr>
          <a:lstStyle/>
          <a:p>
            <a:pPr marL="0" marR="0" lvl="0" indent="0" algn="l" defTabSz="854075"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Lucida Sans Unicode"/>
                <a:ea typeface="+mn-ea"/>
                <a:cs typeface="+mn-cs"/>
              </a:rPr>
              <a:t>Phase III</a:t>
            </a:r>
          </a:p>
        </p:txBody>
      </p:sp>
      <p:sp>
        <p:nvSpPr>
          <p:cNvPr id="59400" name="Text Box 15"/>
          <p:cNvSpPr txBox="1">
            <a:spLocks noChangeArrowheads="1"/>
          </p:cNvSpPr>
          <p:nvPr/>
        </p:nvSpPr>
        <p:spPr bwMode="auto">
          <a:xfrm>
            <a:off x="3000821" y="3089276"/>
            <a:ext cx="1792989" cy="963339"/>
          </a:xfrm>
          <a:prstGeom prst="rect">
            <a:avLst/>
          </a:prstGeom>
          <a:noFill/>
          <a:ln w="9525">
            <a:noFill/>
            <a:miter lim="800000"/>
            <a:headEnd/>
            <a:tailEnd/>
          </a:ln>
        </p:spPr>
        <p:txBody>
          <a:bodyPr wrap="none" lIns="85343" tIns="42671" rIns="85343" bIns="42671">
            <a:spAutoFit/>
          </a:bodyPr>
          <a:lstStyle/>
          <a:p>
            <a:pPr marL="0" marR="0" lvl="0" indent="0" algn="ctr" defTabSz="854075"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Lucida Sans Unicode"/>
                <a:ea typeface="+mn-ea"/>
                <a:cs typeface="+mn-cs"/>
              </a:rPr>
              <a:t>Baseline</a:t>
            </a:r>
          </a:p>
          <a:p>
            <a:pPr marL="0" marR="0" lvl="0" indent="0" algn="ctr" defTabSz="854075"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Lucida Sans Unicode"/>
                <a:ea typeface="+mn-ea"/>
                <a:cs typeface="+mn-cs"/>
              </a:rPr>
              <a:t>(mostly </a:t>
            </a:r>
          </a:p>
          <a:p>
            <a:pPr marL="0" marR="0" lvl="0" indent="0" algn="ctr" defTabSz="854075"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Lucida Sans Unicode"/>
                <a:ea typeface="+mn-ea"/>
                <a:cs typeface="+mn-cs"/>
              </a:rPr>
              <a:t>retrospective)</a:t>
            </a:r>
          </a:p>
        </p:txBody>
      </p:sp>
      <p:sp>
        <p:nvSpPr>
          <p:cNvPr id="59401" name="Text Box 16"/>
          <p:cNvSpPr txBox="1">
            <a:spLocks noChangeArrowheads="1"/>
          </p:cNvSpPr>
          <p:nvPr/>
        </p:nvSpPr>
        <p:spPr bwMode="auto">
          <a:xfrm>
            <a:off x="5776478" y="3089276"/>
            <a:ext cx="989884" cy="670951"/>
          </a:xfrm>
          <a:prstGeom prst="rect">
            <a:avLst/>
          </a:prstGeom>
          <a:noFill/>
          <a:ln w="9525">
            <a:noFill/>
            <a:miter lim="800000"/>
            <a:headEnd/>
            <a:tailEnd/>
          </a:ln>
        </p:spPr>
        <p:txBody>
          <a:bodyPr wrap="none" lIns="85343" tIns="42671" rIns="85343" bIns="42671">
            <a:spAutoFit/>
          </a:bodyPr>
          <a:lstStyle/>
          <a:p>
            <a:pPr marL="0" marR="0" lvl="0" indent="0" algn="ctr" defTabSz="854075"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Lucida Sans Unicode"/>
                <a:ea typeface="+mn-ea"/>
                <a:cs typeface="+mn-cs"/>
              </a:rPr>
              <a:t>Run-in</a:t>
            </a:r>
          </a:p>
          <a:p>
            <a:pPr marL="0" marR="0" lvl="0" indent="0" algn="ctr" defTabSz="854075"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Lucida Sans Unicode"/>
                <a:ea typeface="+mn-ea"/>
                <a:cs typeface="+mn-cs"/>
              </a:rPr>
              <a:t>phase</a:t>
            </a:r>
          </a:p>
        </p:txBody>
      </p:sp>
      <p:sp>
        <p:nvSpPr>
          <p:cNvPr id="59402" name="Text Box 17"/>
          <p:cNvSpPr txBox="1">
            <a:spLocks noChangeArrowheads="1"/>
          </p:cNvSpPr>
          <p:nvPr/>
        </p:nvSpPr>
        <p:spPr bwMode="auto">
          <a:xfrm>
            <a:off x="7453513" y="3089276"/>
            <a:ext cx="2336407" cy="670951"/>
          </a:xfrm>
          <a:prstGeom prst="rect">
            <a:avLst/>
          </a:prstGeom>
          <a:noFill/>
          <a:ln w="9525">
            <a:noFill/>
            <a:miter lim="800000"/>
            <a:headEnd/>
            <a:tailEnd/>
          </a:ln>
        </p:spPr>
        <p:txBody>
          <a:bodyPr wrap="none" lIns="85343" tIns="42671" rIns="85343" bIns="42671">
            <a:spAutoFit/>
          </a:bodyPr>
          <a:lstStyle/>
          <a:p>
            <a:pPr marL="0" marR="0" lvl="0" indent="0" algn="ctr" defTabSz="854075"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Lucida Sans Unicode"/>
                <a:ea typeface="+mn-ea"/>
                <a:cs typeface="+mn-cs"/>
              </a:rPr>
              <a:t>Prospective: </a:t>
            </a:r>
          </a:p>
          <a:p>
            <a:pPr marL="0" marR="0" lvl="0" indent="0" algn="ctr" defTabSz="854075"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Lucida Sans Unicode"/>
                <a:ea typeface="+mn-ea"/>
                <a:cs typeface="+mn-cs"/>
              </a:rPr>
              <a:t>post-intervention</a:t>
            </a:r>
          </a:p>
        </p:txBody>
      </p:sp>
      <p:sp>
        <p:nvSpPr>
          <p:cNvPr id="59403" name="Text Box 18"/>
          <p:cNvSpPr txBox="1">
            <a:spLocks noChangeArrowheads="1"/>
          </p:cNvSpPr>
          <p:nvPr/>
        </p:nvSpPr>
        <p:spPr bwMode="auto">
          <a:xfrm>
            <a:off x="1600271" y="4457700"/>
            <a:ext cx="2358850" cy="1548114"/>
          </a:xfrm>
          <a:prstGeom prst="rect">
            <a:avLst/>
          </a:prstGeom>
          <a:noFill/>
          <a:ln w="9525">
            <a:noFill/>
            <a:miter lim="800000"/>
            <a:headEnd/>
            <a:tailEnd/>
          </a:ln>
        </p:spPr>
        <p:txBody>
          <a:bodyPr wrap="none" lIns="85343" tIns="42671" rIns="85343" bIns="42671">
            <a:spAutoFit/>
          </a:bodyPr>
          <a:lstStyle/>
          <a:p>
            <a:pPr marL="0" marR="0" lvl="0" indent="0" algn="ctr" defTabSz="854075"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Lucida Sans Unicode"/>
                <a:ea typeface="+mn-ea"/>
                <a:cs typeface="+mn-cs"/>
              </a:rPr>
              <a:t>Risk adjustment</a:t>
            </a:r>
            <a:br>
              <a:rPr kumimoji="0" lang="en-US" sz="1900" b="0" i="0" u="none" strike="noStrike" kern="1200" cap="none" spc="0" normalizeH="0" baseline="0" noProof="0" dirty="0">
                <a:ln>
                  <a:noFill/>
                </a:ln>
                <a:solidFill>
                  <a:prstClr val="black"/>
                </a:solidFill>
                <a:effectLst/>
                <a:uLnTx/>
                <a:uFillTx/>
                <a:latin typeface="Lucida Sans Unicode"/>
                <a:ea typeface="+mn-ea"/>
                <a:cs typeface="+mn-cs"/>
              </a:rPr>
            </a:br>
            <a:r>
              <a:rPr kumimoji="0" lang="en-US" sz="1900" b="0" i="0" u="none" strike="noStrike" kern="1200" cap="none" spc="0" normalizeH="0" baseline="0" noProof="0" dirty="0">
                <a:ln>
                  <a:noFill/>
                </a:ln>
                <a:solidFill>
                  <a:prstClr val="black"/>
                </a:solidFill>
                <a:effectLst/>
                <a:uLnTx/>
                <a:uFillTx/>
                <a:latin typeface="Lucida Sans Unicode"/>
                <a:ea typeface="+mn-ea"/>
                <a:cs typeface="+mn-cs"/>
              </a:rPr>
              <a:t>and outcome</a:t>
            </a:r>
            <a:br>
              <a:rPr kumimoji="0" lang="en-US" sz="1900" b="0" i="0" u="none" strike="noStrike" kern="1200" cap="none" spc="0" normalizeH="0" baseline="0" noProof="0" dirty="0">
                <a:ln>
                  <a:noFill/>
                </a:ln>
                <a:solidFill>
                  <a:prstClr val="black"/>
                </a:solidFill>
                <a:effectLst/>
                <a:uLnTx/>
                <a:uFillTx/>
                <a:latin typeface="Lucida Sans Unicode"/>
                <a:ea typeface="+mn-ea"/>
                <a:cs typeface="+mn-cs"/>
              </a:rPr>
            </a:br>
            <a:r>
              <a:rPr kumimoji="0" lang="en-US" sz="1900" b="0" i="0" u="none" strike="noStrike" kern="1200" cap="none" spc="0" normalizeH="0" baseline="0" noProof="0" dirty="0">
                <a:ln>
                  <a:noFill/>
                </a:ln>
                <a:solidFill>
                  <a:prstClr val="black"/>
                </a:solidFill>
                <a:effectLst/>
                <a:uLnTx/>
                <a:uFillTx/>
                <a:latin typeface="Lucida Sans Unicode"/>
                <a:ea typeface="+mn-ea"/>
                <a:cs typeface="+mn-cs"/>
              </a:rPr>
              <a:t>measurements</a:t>
            </a:r>
          </a:p>
          <a:p>
            <a:pPr marL="0" marR="0" lvl="0" indent="0" algn="ctr" defTabSz="854075"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Lucida Sans Unicode"/>
                <a:ea typeface="+mn-ea"/>
                <a:cs typeface="+mn-cs"/>
              </a:rPr>
              <a:t>established before</a:t>
            </a:r>
          </a:p>
          <a:p>
            <a:pPr marL="0" marR="0" lvl="0" indent="0" algn="ctr" defTabSz="854075"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Lucida Sans Unicode"/>
                <a:ea typeface="+mn-ea"/>
                <a:cs typeface="+mn-cs"/>
              </a:rPr>
              <a:t>intervention</a:t>
            </a:r>
          </a:p>
        </p:txBody>
      </p:sp>
      <p:sp>
        <p:nvSpPr>
          <p:cNvPr id="59404" name="Text Box 19"/>
          <p:cNvSpPr txBox="1">
            <a:spLocks noChangeArrowheads="1"/>
          </p:cNvSpPr>
          <p:nvPr/>
        </p:nvSpPr>
        <p:spPr bwMode="auto">
          <a:xfrm>
            <a:off x="4276725" y="4457701"/>
            <a:ext cx="1812224" cy="378563"/>
          </a:xfrm>
          <a:prstGeom prst="rect">
            <a:avLst/>
          </a:prstGeom>
          <a:noFill/>
          <a:ln w="9525">
            <a:noFill/>
            <a:miter lim="800000"/>
            <a:headEnd/>
            <a:tailEnd/>
          </a:ln>
        </p:spPr>
        <p:txBody>
          <a:bodyPr wrap="none" lIns="85343" tIns="42671" rIns="85343" bIns="42671">
            <a:spAutoFit/>
          </a:bodyPr>
          <a:lstStyle/>
          <a:p>
            <a:pPr marL="0" marR="0" lvl="0" indent="0" algn="ctr" defTabSz="854075"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Lucida Sans Unicode"/>
                <a:ea typeface="+mn-ea"/>
                <a:cs typeface="+mn-cs"/>
              </a:rPr>
              <a:t>Begin training</a:t>
            </a:r>
          </a:p>
        </p:txBody>
      </p:sp>
      <p:sp>
        <p:nvSpPr>
          <p:cNvPr id="59405" name="Text Box 20"/>
          <p:cNvSpPr txBox="1">
            <a:spLocks noChangeArrowheads="1"/>
          </p:cNvSpPr>
          <p:nvPr/>
        </p:nvSpPr>
        <p:spPr bwMode="auto">
          <a:xfrm>
            <a:off x="6819941" y="4477215"/>
            <a:ext cx="1262395" cy="670951"/>
          </a:xfrm>
          <a:prstGeom prst="rect">
            <a:avLst/>
          </a:prstGeom>
          <a:noFill/>
          <a:ln w="9525">
            <a:noFill/>
            <a:miter lim="800000"/>
            <a:headEnd/>
            <a:tailEnd/>
          </a:ln>
        </p:spPr>
        <p:txBody>
          <a:bodyPr wrap="none" lIns="85343" tIns="42671" rIns="85343" bIns="42671">
            <a:spAutoFit/>
          </a:bodyPr>
          <a:lstStyle/>
          <a:p>
            <a:pPr marL="0" marR="0" lvl="0" indent="0" algn="ctr" defTabSz="854075"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Lucida Sans Unicode"/>
                <a:ea typeface="+mn-ea"/>
                <a:cs typeface="+mn-cs"/>
              </a:rPr>
              <a:t>Training</a:t>
            </a:r>
          </a:p>
          <a:p>
            <a:pPr marL="0" marR="0" lvl="0" indent="0" algn="ctr" defTabSz="854075"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Lucida Sans Unicode"/>
                <a:ea typeface="+mn-ea"/>
                <a:cs typeface="+mn-cs"/>
              </a:rPr>
              <a:t>complete</a:t>
            </a:r>
          </a:p>
        </p:txBody>
      </p:sp>
      <p:sp>
        <p:nvSpPr>
          <p:cNvPr id="59406" name="Text Box 21"/>
          <p:cNvSpPr txBox="1">
            <a:spLocks noChangeArrowheads="1"/>
          </p:cNvSpPr>
          <p:nvPr/>
        </p:nvSpPr>
        <p:spPr bwMode="auto">
          <a:xfrm>
            <a:off x="9250608" y="4457701"/>
            <a:ext cx="1177436" cy="378563"/>
          </a:xfrm>
          <a:prstGeom prst="rect">
            <a:avLst/>
          </a:prstGeom>
          <a:noFill/>
          <a:ln w="9525">
            <a:noFill/>
            <a:miter lim="800000"/>
            <a:headEnd/>
            <a:tailEnd/>
          </a:ln>
        </p:spPr>
        <p:txBody>
          <a:bodyPr wrap="none" lIns="85343" tIns="42671" rIns="85343" bIns="42671">
            <a:spAutoFit/>
          </a:bodyPr>
          <a:lstStyle/>
          <a:p>
            <a:pPr marL="0" marR="0" lvl="0" indent="0" algn="ctr" defTabSz="854075"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Lucida Sans Unicode"/>
                <a:ea typeface="+mn-ea"/>
                <a:cs typeface="+mn-cs"/>
              </a:rPr>
              <a:t>Analysis</a:t>
            </a:r>
          </a:p>
        </p:txBody>
      </p:sp>
      <p:grpSp>
        <p:nvGrpSpPr>
          <p:cNvPr id="4" name="Group 22"/>
          <p:cNvGrpSpPr>
            <a:grpSpLocks/>
          </p:cNvGrpSpPr>
          <p:nvPr/>
        </p:nvGrpSpPr>
        <p:grpSpPr bwMode="auto">
          <a:xfrm>
            <a:off x="2714626" y="3000375"/>
            <a:ext cx="7116763" cy="374650"/>
            <a:chOff x="778" y="1549"/>
            <a:chExt cx="5044" cy="600"/>
          </a:xfrm>
        </p:grpSpPr>
        <p:sp>
          <p:nvSpPr>
            <p:cNvPr id="59414" name="Line 23"/>
            <p:cNvSpPr>
              <a:spLocks noChangeShapeType="1"/>
            </p:cNvSpPr>
            <p:nvPr/>
          </p:nvSpPr>
          <p:spPr bwMode="auto">
            <a:xfrm>
              <a:off x="778" y="1549"/>
              <a:ext cx="0" cy="600"/>
            </a:xfrm>
            <a:prstGeom prst="line">
              <a:avLst/>
            </a:prstGeom>
            <a:noFill/>
            <a:ln w="2857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Lucida Sans Unicode"/>
                <a:ea typeface="+mn-ea"/>
                <a:cs typeface="+mn-cs"/>
              </a:endParaRPr>
            </a:p>
          </p:txBody>
        </p:sp>
        <p:sp>
          <p:nvSpPr>
            <p:cNvPr id="59415" name="Line 24"/>
            <p:cNvSpPr>
              <a:spLocks noChangeShapeType="1"/>
            </p:cNvSpPr>
            <p:nvPr/>
          </p:nvSpPr>
          <p:spPr bwMode="auto">
            <a:xfrm>
              <a:off x="2457" y="1549"/>
              <a:ext cx="0" cy="600"/>
            </a:xfrm>
            <a:prstGeom prst="line">
              <a:avLst/>
            </a:prstGeom>
            <a:noFill/>
            <a:ln w="2857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Lucida Sans Unicode"/>
                <a:ea typeface="+mn-ea"/>
                <a:cs typeface="+mn-cs"/>
              </a:endParaRPr>
            </a:p>
          </p:txBody>
        </p:sp>
        <p:sp>
          <p:nvSpPr>
            <p:cNvPr id="59416" name="Line 25"/>
            <p:cNvSpPr>
              <a:spLocks noChangeShapeType="1"/>
            </p:cNvSpPr>
            <p:nvPr/>
          </p:nvSpPr>
          <p:spPr bwMode="auto">
            <a:xfrm>
              <a:off x="4135" y="1549"/>
              <a:ext cx="0" cy="600"/>
            </a:xfrm>
            <a:prstGeom prst="line">
              <a:avLst/>
            </a:prstGeom>
            <a:noFill/>
            <a:ln w="2857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Lucida Sans Unicode"/>
                <a:ea typeface="+mn-ea"/>
                <a:cs typeface="+mn-cs"/>
              </a:endParaRPr>
            </a:p>
          </p:txBody>
        </p:sp>
        <p:sp>
          <p:nvSpPr>
            <p:cNvPr id="59417" name="Line 26"/>
            <p:cNvSpPr>
              <a:spLocks noChangeShapeType="1"/>
            </p:cNvSpPr>
            <p:nvPr/>
          </p:nvSpPr>
          <p:spPr bwMode="auto">
            <a:xfrm>
              <a:off x="5822" y="1549"/>
              <a:ext cx="0" cy="600"/>
            </a:xfrm>
            <a:prstGeom prst="line">
              <a:avLst/>
            </a:prstGeom>
            <a:noFill/>
            <a:ln w="2857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Lucida Sans Unicode"/>
                <a:ea typeface="+mn-ea"/>
                <a:cs typeface="+mn-cs"/>
              </a:endParaRPr>
            </a:p>
          </p:txBody>
        </p:sp>
      </p:grpSp>
      <p:grpSp>
        <p:nvGrpSpPr>
          <p:cNvPr id="5" name="Group 27"/>
          <p:cNvGrpSpPr>
            <a:grpSpLocks/>
          </p:cNvGrpSpPr>
          <p:nvPr/>
        </p:nvGrpSpPr>
        <p:grpSpPr bwMode="auto">
          <a:xfrm>
            <a:off x="2714626" y="2409825"/>
            <a:ext cx="7116763" cy="590550"/>
            <a:chOff x="778" y="1549"/>
            <a:chExt cx="5044" cy="600"/>
          </a:xfrm>
        </p:grpSpPr>
        <p:sp>
          <p:nvSpPr>
            <p:cNvPr id="59410" name="Line 28"/>
            <p:cNvSpPr>
              <a:spLocks noChangeShapeType="1"/>
            </p:cNvSpPr>
            <p:nvPr/>
          </p:nvSpPr>
          <p:spPr bwMode="auto">
            <a:xfrm>
              <a:off x="778" y="1549"/>
              <a:ext cx="0" cy="600"/>
            </a:xfrm>
            <a:prstGeom prst="line">
              <a:avLst/>
            </a:prstGeom>
            <a:noFill/>
            <a:ln w="28575">
              <a:solidFill>
                <a:schemeClr val="bg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Lucida Sans Unicode"/>
                <a:ea typeface="+mn-ea"/>
                <a:cs typeface="+mn-cs"/>
              </a:endParaRPr>
            </a:p>
          </p:txBody>
        </p:sp>
        <p:sp>
          <p:nvSpPr>
            <p:cNvPr id="59411" name="Line 29"/>
            <p:cNvSpPr>
              <a:spLocks noChangeShapeType="1"/>
            </p:cNvSpPr>
            <p:nvPr/>
          </p:nvSpPr>
          <p:spPr bwMode="auto">
            <a:xfrm>
              <a:off x="2457" y="1549"/>
              <a:ext cx="0" cy="600"/>
            </a:xfrm>
            <a:prstGeom prst="line">
              <a:avLst/>
            </a:prstGeom>
            <a:noFill/>
            <a:ln w="28575">
              <a:solidFill>
                <a:schemeClr val="bg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Lucida Sans Unicode"/>
                <a:ea typeface="+mn-ea"/>
                <a:cs typeface="+mn-cs"/>
              </a:endParaRPr>
            </a:p>
          </p:txBody>
        </p:sp>
        <p:sp>
          <p:nvSpPr>
            <p:cNvPr id="59412" name="Line 30"/>
            <p:cNvSpPr>
              <a:spLocks noChangeShapeType="1"/>
            </p:cNvSpPr>
            <p:nvPr/>
          </p:nvSpPr>
          <p:spPr bwMode="auto">
            <a:xfrm>
              <a:off x="4135" y="1549"/>
              <a:ext cx="0" cy="600"/>
            </a:xfrm>
            <a:prstGeom prst="line">
              <a:avLst/>
            </a:prstGeom>
            <a:noFill/>
            <a:ln w="28575">
              <a:solidFill>
                <a:schemeClr val="bg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Lucida Sans Unicode"/>
                <a:ea typeface="+mn-ea"/>
                <a:cs typeface="+mn-cs"/>
              </a:endParaRPr>
            </a:p>
          </p:txBody>
        </p:sp>
        <p:sp>
          <p:nvSpPr>
            <p:cNvPr id="59413" name="Line 31"/>
            <p:cNvSpPr>
              <a:spLocks noChangeShapeType="1"/>
            </p:cNvSpPr>
            <p:nvPr/>
          </p:nvSpPr>
          <p:spPr bwMode="auto">
            <a:xfrm>
              <a:off x="5822" y="1549"/>
              <a:ext cx="0" cy="600"/>
            </a:xfrm>
            <a:prstGeom prst="line">
              <a:avLst/>
            </a:prstGeom>
            <a:noFill/>
            <a:ln w="28575">
              <a:solidFill>
                <a:schemeClr val="bg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Lucida Sans Unicode"/>
                <a:ea typeface="+mn-ea"/>
                <a:cs typeface="+mn-cs"/>
              </a:endParaRPr>
            </a:p>
          </p:txBody>
        </p:sp>
      </p:grpSp>
      <p:pic>
        <p:nvPicPr>
          <p:cNvPr id="32" name="Picture 1" descr="C:\Users\dspaite\Desktop\Documents\Dan\Work\Research\EPIC-Adults\Media, Articles, Logos, Summaries, Info Sheets, Etc\EPIC Logo\EPIC-TBI_logo.jpg"/>
          <p:cNvPicPr>
            <a:picLocks noChangeAspect="1" noChangeArrowheads="1"/>
          </p:cNvPicPr>
          <p:nvPr/>
        </p:nvPicPr>
        <p:blipFill>
          <a:blip r:embed="rId2" cstate="print"/>
          <a:srcRect/>
          <a:stretch>
            <a:fillRect/>
          </a:stretch>
        </p:blipFill>
        <p:spPr bwMode="auto">
          <a:xfrm>
            <a:off x="65646" y="2210817"/>
            <a:ext cx="1975485" cy="1756918"/>
          </a:xfrm>
          <a:prstGeom prst="rect">
            <a:avLst/>
          </a:prstGeom>
          <a:noFill/>
        </p:spPr>
      </p:pic>
      <p:pic>
        <p:nvPicPr>
          <p:cNvPr id="34" name="Picture 1" descr="C:\Users\dspaite\Desktop\Documents\Dan\Work\UA Logo-Block-Verticle.png"/>
          <p:cNvPicPr>
            <a:picLocks noChangeAspect="1" noChangeArrowheads="1"/>
          </p:cNvPicPr>
          <p:nvPr/>
        </p:nvPicPr>
        <p:blipFill>
          <a:blip r:embed="rId3" cstate="print"/>
          <a:srcRect/>
          <a:stretch>
            <a:fillRect/>
          </a:stretch>
        </p:blipFill>
        <p:spPr bwMode="auto">
          <a:xfrm>
            <a:off x="381000" y="195980"/>
            <a:ext cx="1054737" cy="1088761"/>
          </a:xfrm>
          <a:prstGeom prst="rect">
            <a:avLst/>
          </a:prstGeom>
          <a:noFill/>
        </p:spPr>
      </p:pic>
    </p:spTree>
    <p:extLst>
      <p:ext uri="{BB962C8B-B14F-4D97-AF65-F5344CB8AC3E}">
        <p14:creationId xmlns:p14="http://schemas.microsoft.com/office/powerpoint/2010/main" val="25214052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97951" y="959276"/>
            <a:ext cx="10856360" cy="5194944"/>
          </a:xfrm>
        </p:spPr>
        <p:txBody>
          <a:bodyPr>
            <a:normAutofit/>
          </a:bodyPr>
          <a:lstStyle/>
          <a:p>
            <a:r>
              <a:rPr lang="en-US" sz="3200" dirty="0">
                <a:latin typeface="Arial" panose="020B0604020202020204" pitchFamily="34" charset="0"/>
                <a:cs typeface="Arial" panose="020B0604020202020204" pitchFamily="34" charset="0"/>
              </a:rPr>
              <a:t>Initial Ventilation Rates: </a:t>
            </a:r>
          </a:p>
          <a:p>
            <a:pPr lvl="1"/>
            <a:r>
              <a:rPr lang="en-US" sz="2800" dirty="0">
                <a:latin typeface="Arial" panose="020B0604020202020204" pitchFamily="34" charset="0"/>
                <a:cs typeface="Arial" panose="020B0604020202020204" pitchFamily="34" charset="0"/>
              </a:rPr>
              <a:t>Infants: (age 0-24 months):  		25 bpm</a:t>
            </a:r>
          </a:p>
          <a:p>
            <a:pPr lvl="1"/>
            <a:r>
              <a:rPr lang="en-US" sz="2800" dirty="0">
                <a:latin typeface="Arial" panose="020B0604020202020204" pitchFamily="34" charset="0"/>
                <a:cs typeface="Arial" panose="020B0604020202020204" pitchFamily="34" charset="0"/>
              </a:rPr>
              <a:t>Children: (age 2-14):  			20 bpm </a:t>
            </a:r>
          </a:p>
          <a:p>
            <a:pPr lvl="1"/>
            <a:r>
              <a:rPr lang="en-US" sz="2800" dirty="0">
                <a:latin typeface="Arial" panose="020B0604020202020204" pitchFamily="34" charset="0"/>
                <a:cs typeface="Arial" panose="020B0604020202020204" pitchFamily="34" charset="0"/>
              </a:rPr>
              <a:t>Adolescents/adults: (age 15+):  	10 bpm </a:t>
            </a:r>
          </a:p>
          <a:p>
            <a:pPr lvl="2"/>
            <a:endParaRPr lang="en-US" sz="11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ETCO2:</a:t>
            </a:r>
          </a:p>
          <a:p>
            <a:pPr lvl="1"/>
            <a:r>
              <a:rPr lang="en-US" sz="2800" dirty="0">
                <a:latin typeface="Arial" panose="020B0604020202020204" pitchFamily="34" charset="0"/>
                <a:cs typeface="Arial" panose="020B0604020202020204" pitchFamily="34" charset="0"/>
              </a:rPr>
              <a:t>“Titrate” (gently adjust volume/rate) to 40 mmHg</a:t>
            </a:r>
          </a:p>
          <a:p>
            <a:pPr lvl="2"/>
            <a:r>
              <a:rPr lang="en-US" sz="2800" dirty="0">
                <a:latin typeface="Arial" panose="020B0604020202020204" pitchFamily="34" charset="0"/>
                <a:cs typeface="Arial" panose="020B0604020202020204" pitchFamily="34" charset="0"/>
              </a:rPr>
              <a:t>Range 35-45 mmHg</a:t>
            </a:r>
          </a:p>
          <a:p>
            <a:pPr lvl="2"/>
            <a:endParaRPr lang="en-US" sz="1100" dirty="0">
              <a:latin typeface="Arial" panose="020B0604020202020204" pitchFamily="34" charset="0"/>
              <a:cs typeface="Arial" panose="020B0604020202020204" pitchFamily="34" charset="0"/>
            </a:endParaRPr>
          </a:p>
        </p:txBody>
      </p:sp>
      <p:sp>
        <p:nvSpPr>
          <p:cNvPr id="3" name="Title 2"/>
          <p:cNvSpPr>
            <a:spLocks noGrp="1"/>
          </p:cNvSpPr>
          <p:nvPr>
            <p:ph type="title"/>
          </p:nvPr>
        </p:nvSpPr>
        <p:spPr>
          <a:xfrm>
            <a:off x="609600" y="146695"/>
            <a:ext cx="10972800" cy="783600"/>
          </a:xfrm>
        </p:spPr>
        <p:txBody>
          <a:bodyPr/>
          <a:lstStyle/>
          <a:p>
            <a:r>
              <a:rPr lang="en-US" dirty="0">
                <a:effectLst>
                  <a:outerShdw blurRad="38100" dist="38100" dir="2700000" algn="tl">
                    <a:srgbClr val="000000">
                      <a:alpha val="43137"/>
                    </a:srgbClr>
                  </a:outerShdw>
                </a:effectLst>
              </a:rPr>
              <a:t>Managing Ventilation: Adults and Kids</a:t>
            </a:r>
          </a:p>
        </p:txBody>
      </p:sp>
      <p:grpSp>
        <p:nvGrpSpPr>
          <p:cNvPr id="4" name="Group 3">
            <a:extLst>
              <a:ext uri="{FF2B5EF4-FFF2-40B4-BE49-F238E27FC236}">
                <a16:creationId xmlns:a16="http://schemas.microsoft.com/office/drawing/2014/main" id="{F0C300A1-EBDA-482E-8688-C80FA1BB172D}"/>
              </a:ext>
            </a:extLst>
          </p:cNvPr>
          <p:cNvGrpSpPr/>
          <p:nvPr/>
        </p:nvGrpSpPr>
        <p:grpSpPr>
          <a:xfrm>
            <a:off x="8735018" y="846138"/>
            <a:ext cx="3159031" cy="1463698"/>
            <a:chOff x="2773670" y="3930631"/>
            <a:chExt cx="3159031" cy="1463698"/>
          </a:xfrm>
        </p:grpSpPr>
        <p:pic>
          <p:nvPicPr>
            <p:cNvPr id="5" name="Picture 4" descr="http://ts4.mm.bing.net/images/thumbnail.aspx?q=1531958532987&amp;id=73b85d31151f41d5f5b73a3810f8d6bc&amp;url=http%3a%2f%2fimg407.imageshack.us%2fimg407%2f8254%2f600pxnosignsvgdi7.png">
              <a:hlinkClick r:id="rId3"/>
              <a:extLst>
                <a:ext uri="{FF2B5EF4-FFF2-40B4-BE49-F238E27FC236}">
                  <a16:creationId xmlns:a16="http://schemas.microsoft.com/office/drawing/2014/main" id="{C5EF8394-48A6-4764-9819-5EA21777F1E3}"/>
                </a:ext>
              </a:extLst>
            </p:cNvPr>
            <p:cNvPicPr>
              <a:picLocks noChangeAspect="1" noChangeArrowheads="1"/>
            </p:cNvPicPr>
            <p:nvPr/>
          </p:nvPicPr>
          <p:blipFill>
            <a:blip r:embed="rId4">
              <a:lum bright="78000" contrast="38000"/>
              <a:extLst>
                <a:ext uri="{28A0092B-C50C-407E-A947-70E740481C1C}">
                  <a14:useLocalDpi xmlns:a14="http://schemas.microsoft.com/office/drawing/2010/main" val="0"/>
                </a:ext>
              </a:extLst>
            </a:blip>
            <a:srcRect/>
            <a:stretch>
              <a:fillRect/>
            </a:stretch>
          </p:blipFill>
          <p:spPr bwMode="auto">
            <a:xfrm flipH="1">
              <a:off x="3617066" y="3930631"/>
              <a:ext cx="1472240" cy="1463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10025411-DA2D-46D2-B5CC-B3BA262C7E9C}"/>
                </a:ext>
              </a:extLst>
            </p:cNvPr>
            <p:cNvSpPr txBox="1">
              <a:spLocks/>
            </p:cNvSpPr>
            <p:nvPr/>
          </p:nvSpPr>
          <p:spPr>
            <a:xfrm>
              <a:off x="2773670" y="4295002"/>
              <a:ext cx="3159031" cy="859877"/>
            </a:xfrm>
            <a:prstGeom prst="rect">
              <a:avLst/>
            </a:prstGeom>
          </p:spPr>
          <p:txBody>
            <a:bodyPr vert="horz">
              <a:normAutofit fontScale="925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82296" indent="0">
                <a:buNone/>
              </a:pPr>
              <a:r>
                <a:rPr lang="en-US" sz="3000" b="1" dirty="0">
                  <a:solidFill>
                    <a:srgbClr val="FF0000"/>
                  </a:solidFill>
                  <a:latin typeface="Arial" panose="020B0604020202020204" pitchFamily="34" charset="0"/>
                  <a:cs typeface="Arial" panose="020B0604020202020204" pitchFamily="34" charset="0"/>
                </a:rPr>
                <a:t>Hyperventilation</a:t>
              </a:r>
            </a:p>
          </p:txBody>
        </p:sp>
      </p:grpSp>
    </p:spTree>
    <p:extLst>
      <p:ext uri="{BB962C8B-B14F-4D97-AF65-F5344CB8AC3E}">
        <p14:creationId xmlns:p14="http://schemas.microsoft.com/office/powerpoint/2010/main" val="3298077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46580" y="1080193"/>
            <a:ext cx="10856360" cy="5194944"/>
          </a:xfrm>
        </p:spPr>
        <p:txBody>
          <a:bodyPr>
            <a:normAutofit/>
          </a:bodyPr>
          <a:lstStyle/>
          <a:p>
            <a:r>
              <a:rPr lang="en-US" sz="3600" dirty="0">
                <a:latin typeface="Arial" panose="020B0604020202020204" pitchFamily="34" charset="0"/>
                <a:cs typeface="Arial" panose="020B0604020202020204" pitchFamily="34" charset="0"/>
              </a:rPr>
              <a:t>If you </a:t>
            </a:r>
            <a:r>
              <a:rPr lang="en-US" sz="3600" i="1" u="sng" dirty="0">
                <a:latin typeface="Arial" panose="020B0604020202020204" pitchFamily="34" charset="0"/>
                <a:cs typeface="Arial" panose="020B0604020202020204" pitchFamily="34" charset="0"/>
              </a:rPr>
              <a:t>properly</a:t>
            </a:r>
            <a:r>
              <a:rPr lang="en-US" sz="3600" dirty="0">
                <a:latin typeface="Arial" panose="020B0604020202020204" pitchFamily="34" charset="0"/>
                <a:cs typeface="Arial" panose="020B0604020202020204" pitchFamily="34" charset="0"/>
              </a:rPr>
              <a:t> ventilate…it will feel like you’re </a:t>
            </a:r>
            <a:r>
              <a:rPr lang="en-US" sz="3600" i="1" u="sng" dirty="0">
                <a:latin typeface="Arial" panose="020B0604020202020204" pitchFamily="34" charset="0"/>
                <a:cs typeface="Arial" panose="020B0604020202020204" pitchFamily="34" charset="0"/>
              </a:rPr>
              <a:t>hypo</a:t>
            </a:r>
            <a:r>
              <a:rPr lang="en-US" sz="3600" dirty="0">
                <a:latin typeface="Arial" panose="020B0604020202020204" pitchFamily="34" charset="0"/>
                <a:cs typeface="Arial" panose="020B0604020202020204" pitchFamily="34" charset="0"/>
              </a:rPr>
              <a:t>-ventilating!!! </a:t>
            </a:r>
            <a:r>
              <a:rPr lang="en-US" sz="3600" dirty="0">
                <a:latin typeface="Arial" panose="020B0604020202020204" pitchFamily="34" charset="0"/>
                <a:cs typeface="Arial" panose="020B0604020202020204" pitchFamily="34" charset="0"/>
                <a:sym typeface="Wingdings" panose="05000000000000000000" pitchFamily="2" charset="2"/>
              </a:rPr>
              <a:t> </a:t>
            </a:r>
          </a:p>
          <a:p>
            <a:pPr lvl="1"/>
            <a:r>
              <a:rPr lang="en-US" sz="3200" dirty="0">
                <a:latin typeface="Arial" panose="020B0604020202020204" pitchFamily="34" charset="0"/>
                <a:cs typeface="Arial" panose="020B0604020202020204" pitchFamily="34" charset="0"/>
                <a:sym typeface="Wingdings" panose="05000000000000000000" pitchFamily="2" charset="2"/>
              </a:rPr>
              <a:t>Get used to it</a:t>
            </a:r>
            <a:r>
              <a:rPr lang="en-US" sz="3200" dirty="0">
                <a:sym typeface="Wingdings" panose="05000000000000000000" pitchFamily="2" charset="2"/>
              </a:rPr>
              <a:t>!!!  </a:t>
            </a:r>
          </a:p>
          <a:p>
            <a:pPr lvl="1"/>
            <a:r>
              <a:rPr lang="en-US" sz="3200" dirty="0">
                <a:sym typeface="Wingdings" panose="05000000000000000000" pitchFamily="2" charset="2"/>
              </a:rPr>
              <a:t>T</a:t>
            </a:r>
            <a:r>
              <a:rPr lang="en-US" sz="3200" dirty="0">
                <a:latin typeface="Arial" panose="020B0604020202020204" pitchFamily="34" charset="0"/>
                <a:cs typeface="Arial" panose="020B0604020202020204" pitchFamily="34" charset="0"/>
                <a:sym typeface="Wingdings" panose="05000000000000000000" pitchFamily="2" charset="2"/>
              </a:rPr>
              <a:t>he unaided human hand…and distracted mind…</a:t>
            </a:r>
            <a:r>
              <a:rPr lang="en-US" sz="3200" i="1" u="sng" dirty="0">
                <a:latin typeface="Arial" panose="020B0604020202020204" pitchFamily="34" charset="0"/>
                <a:cs typeface="Arial" panose="020B0604020202020204" pitchFamily="34" charset="0"/>
                <a:sym typeface="Wingdings" panose="05000000000000000000" pitchFamily="2" charset="2"/>
              </a:rPr>
              <a:t>always</a:t>
            </a:r>
            <a:r>
              <a:rPr lang="en-US" sz="3200" dirty="0">
                <a:latin typeface="Arial" panose="020B0604020202020204" pitchFamily="34" charset="0"/>
                <a:cs typeface="Arial" panose="020B0604020202020204" pitchFamily="34" charset="0"/>
                <a:sym typeface="Wingdings" panose="05000000000000000000" pitchFamily="2" charset="2"/>
              </a:rPr>
              <a:t> bag too rapidly…too deeply…and with too much pressure</a:t>
            </a:r>
            <a:endParaRPr lang="en-US" sz="3200" dirty="0">
              <a:latin typeface="Arial" panose="020B0604020202020204" pitchFamily="34" charset="0"/>
              <a:cs typeface="Arial" panose="020B0604020202020204" pitchFamily="34" charset="0"/>
            </a:endParaRPr>
          </a:p>
        </p:txBody>
      </p:sp>
      <p:sp>
        <p:nvSpPr>
          <p:cNvPr id="3" name="Title 2"/>
          <p:cNvSpPr>
            <a:spLocks noGrp="1"/>
          </p:cNvSpPr>
          <p:nvPr>
            <p:ph type="title"/>
          </p:nvPr>
        </p:nvSpPr>
        <p:spPr>
          <a:xfrm>
            <a:off x="609600" y="146695"/>
            <a:ext cx="10972800" cy="783600"/>
          </a:xfrm>
        </p:spPr>
        <p:txBody>
          <a:bodyPr>
            <a:normAutofit/>
          </a:bodyPr>
          <a:lstStyle/>
          <a:p>
            <a:r>
              <a:rPr lang="en-US" sz="4000" dirty="0">
                <a:effectLst>
                  <a:outerShdw blurRad="38100" dist="38100" dir="2700000" algn="tl">
                    <a:srgbClr val="000000">
                      <a:alpha val="43137"/>
                    </a:srgbClr>
                  </a:outerShdw>
                </a:effectLst>
              </a:rPr>
              <a:t>Ventilation is </a:t>
            </a:r>
            <a:r>
              <a:rPr lang="en-US" sz="4000" i="1" u="sng" dirty="0">
                <a:effectLst>
                  <a:outerShdw blurRad="38100" dist="38100" dir="2700000" algn="tl">
                    <a:srgbClr val="000000">
                      <a:alpha val="43137"/>
                    </a:srgbClr>
                  </a:outerShdw>
                </a:effectLst>
              </a:rPr>
              <a:t>so</a:t>
            </a:r>
            <a:r>
              <a:rPr lang="en-US" sz="4000" dirty="0">
                <a:effectLst>
                  <a:outerShdw blurRad="38100" dist="38100" dir="2700000" algn="tl">
                    <a:srgbClr val="000000">
                      <a:alpha val="43137"/>
                    </a:srgbClr>
                  </a:outerShdw>
                </a:effectLst>
              </a:rPr>
              <a:t> hard to do </a:t>
            </a:r>
            <a:r>
              <a:rPr lang="en-US" sz="4000" i="1" u="sng" dirty="0">
                <a:effectLst>
                  <a:outerShdw blurRad="38100" dist="38100" dir="2700000" algn="tl">
                    <a:srgbClr val="000000">
                      <a:alpha val="43137"/>
                    </a:srgbClr>
                  </a:outerShdw>
                </a:effectLst>
              </a:rPr>
              <a:t>right</a:t>
            </a:r>
            <a:r>
              <a:rPr lang="en-US" sz="4000" dirty="0">
                <a:effectLst>
                  <a:outerShdw blurRad="38100" dist="38100" dir="2700000" algn="tl">
                    <a:srgbClr val="000000">
                      <a:alpha val="43137"/>
                    </a:srgbClr>
                  </a:outerShdw>
                </a:effectLst>
              </a:rPr>
              <a:t>!!!</a:t>
            </a:r>
          </a:p>
        </p:txBody>
      </p:sp>
      <p:grpSp>
        <p:nvGrpSpPr>
          <p:cNvPr id="4" name="Group 3">
            <a:extLst>
              <a:ext uri="{FF2B5EF4-FFF2-40B4-BE49-F238E27FC236}">
                <a16:creationId xmlns:a16="http://schemas.microsoft.com/office/drawing/2014/main" id="{F0C300A1-EBDA-482E-8688-C80FA1BB172D}"/>
              </a:ext>
            </a:extLst>
          </p:cNvPr>
          <p:cNvGrpSpPr/>
          <p:nvPr/>
        </p:nvGrpSpPr>
        <p:grpSpPr>
          <a:xfrm>
            <a:off x="6988411" y="5247607"/>
            <a:ext cx="3159031" cy="1463698"/>
            <a:chOff x="2773670" y="3930631"/>
            <a:chExt cx="3159031" cy="1463698"/>
          </a:xfrm>
        </p:grpSpPr>
        <p:pic>
          <p:nvPicPr>
            <p:cNvPr id="5" name="Picture 4" descr="http://ts4.mm.bing.net/images/thumbnail.aspx?q=1531958532987&amp;id=73b85d31151f41d5f5b73a3810f8d6bc&amp;url=http%3a%2f%2fimg407.imageshack.us%2fimg407%2f8254%2f600pxnosignsvgdi7.png">
              <a:hlinkClick r:id="rId3"/>
              <a:extLst>
                <a:ext uri="{FF2B5EF4-FFF2-40B4-BE49-F238E27FC236}">
                  <a16:creationId xmlns:a16="http://schemas.microsoft.com/office/drawing/2014/main" id="{C5EF8394-48A6-4764-9819-5EA21777F1E3}"/>
                </a:ext>
              </a:extLst>
            </p:cNvPr>
            <p:cNvPicPr>
              <a:picLocks noChangeAspect="1" noChangeArrowheads="1"/>
            </p:cNvPicPr>
            <p:nvPr/>
          </p:nvPicPr>
          <p:blipFill>
            <a:blip r:embed="rId4">
              <a:lum bright="78000" contrast="38000"/>
              <a:extLst>
                <a:ext uri="{28A0092B-C50C-407E-A947-70E740481C1C}">
                  <a14:useLocalDpi xmlns:a14="http://schemas.microsoft.com/office/drawing/2010/main" val="0"/>
                </a:ext>
              </a:extLst>
            </a:blip>
            <a:srcRect/>
            <a:stretch>
              <a:fillRect/>
            </a:stretch>
          </p:blipFill>
          <p:spPr bwMode="auto">
            <a:xfrm flipH="1">
              <a:off x="3617066" y="3930631"/>
              <a:ext cx="1472240" cy="1463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10025411-DA2D-46D2-B5CC-B3BA262C7E9C}"/>
                </a:ext>
              </a:extLst>
            </p:cNvPr>
            <p:cNvSpPr txBox="1">
              <a:spLocks/>
            </p:cNvSpPr>
            <p:nvPr/>
          </p:nvSpPr>
          <p:spPr>
            <a:xfrm>
              <a:off x="2773670" y="4295002"/>
              <a:ext cx="3159031" cy="859877"/>
            </a:xfrm>
            <a:prstGeom prst="rect">
              <a:avLst/>
            </a:prstGeom>
          </p:spPr>
          <p:txBody>
            <a:bodyPr vert="horz">
              <a:normAutofit fontScale="925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82296" indent="0">
                <a:buNone/>
              </a:pPr>
              <a:r>
                <a:rPr lang="en-US" sz="3000" b="1" dirty="0">
                  <a:solidFill>
                    <a:srgbClr val="FF0000"/>
                  </a:solidFill>
                  <a:latin typeface="Arial" panose="020B0604020202020204" pitchFamily="34" charset="0"/>
                  <a:cs typeface="Arial" panose="020B0604020202020204" pitchFamily="34" charset="0"/>
                </a:rPr>
                <a:t>Hyperventilation</a:t>
              </a:r>
            </a:p>
          </p:txBody>
        </p:sp>
      </p:grpSp>
    </p:spTree>
    <p:extLst>
      <p:ext uri="{BB962C8B-B14F-4D97-AF65-F5344CB8AC3E}">
        <p14:creationId xmlns:p14="http://schemas.microsoft.com/office/powerpoint/2010/main" val="28785068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444487"/>
            <a:ext cx="6629400" cy="497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ight Arrow 2"/>
          <p:cNvSpPr/>
          <p:nvPr/>
        </p:nvSpPr>
        <p:spPr>
          <a:xfrm>
            <a:off x="4848109" y="196748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4848109" y="311048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124201" y="2069068"/>
            <a:ext cx="1755609" cy="369332"/>
          </a:xfrm>
          <a:prstGeom prst="rect">
            <a:avLst/>
          </a:prstGeom>
          <a:noFill/>
        </p:spPr>
        <p:txBody>
          <a:bodyPr wrap="none" rtlCol="0">
            <a:spAutoFit/>
          </a:bodyPr>
          <a:lstStyle/>
          <a:p>
            <a:r>
              <a:rPr lang="en-US" dirty="0"/>
              <a:t>Falling ETCO2</a:t>
            </a:r>
          </a:p>
        </p:txBody>
      </p:sp>
      <p:sp>
        <p:nvSpPr>
          <p:cNvPr id="9" name="TextBox 8"/>
          <p:cNvSpPr txBox="1"/>
          <p:nvPr/>
        </p:nvSpPr>
        <p:spPr>
          <a:xfrm>
            <a:off x="3352800" y="3048000"/>
            <a:ext cx="1560042" cy="523220"/>
          </a:xfrm>
          <a:prstGeom prst="rect">
            <a:avLst/>
          </a:prstGeom>
          <a:noFill/>
        </p:spPr>
        <p:txBody>
          <a:bodyPr wrap="none" rtlCol="0">
            <a:spAutoFit/>
          </a:bodyPr>
          <a:lstStyle/>
          <a:p>
            <a:r>
              <a:rPr lang="en-US" sz="1400" dirty="0"/>
              <a:t>Increasing</a:t>
            </a:r>
          </a:p>
          <a:p>
            <a:r>
              <a:rPr lang="en-US" sz="1400" dirty="0"/>
              <a:t>Ventilation Rate</a:t>
            </a:r>
          </a:p>
        </p:txBody>
      </p:sp>
      <p:sp>
        <p:nvSpPr>
          <p:cNvPr id="8" name="Title 7">
            <a:extLst>
              <a:ext uri="{FF2B5EF4-FFF2-40B4-BE49-F238E27FC236}">
                <a16:creationId xmlns:a16="http://schemas.microsoft.com/office/drawing/2014/main" id="{88B2A816-38C7-4D96-8399-8EFF0AC20D86}"/>
              </a:ext>
            </a:extLst>
          </p:cNvPr>
          <p:cNvSpPr>
            <a:spLocks noGrp="1"/>
          </p:cNvSpPr>
          <p:nvPr>
            <p:ph type="title"/>
          </p:nvPr>
        </p:nvSpPr>
        <p:spPr/>
        <p:txBody>
          <a:bodyPr>
            <a:normAutofit/>
          </a:bodyPr>
          <a:lstStyle/>
          <a:p>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Inadvertent Ventilatory Inattentiveness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28772" y="1139144"/>
            <a:ext cx="11527605" cy="5015075"/>
          </a:xfrm>
        </p:spPr>
        <p:txBody>
          <a:bodyPr>
            <a:normAutofit/>
          </a:bodyPr>
          <a:lstStyle/>
          <a:p>
            <a:r>
              <a:rPr lang="en-US" sz="4000" dirty="0">
                <a:latin typeface="Arial" panose="020B0604020202020204" pitchFamily="34" charset="0"/>
                <a:cs typeface="Arial" panose="020B0604020202020204" pitchFamily="34" charset="0"/>
              </a:rPr>
              <a:t>RARE in the prehospital environment</a:t>
            </a:r>
          </a:p>
          <a:p>
            <a:r>
              <a:rPr lang="en-US" sz="4000" i="1" u="sng" dirty="0">
                <a:latin typeface="Arial" panose="020B0604020202020204" pitchFamily="34" charset="0"/>
                <a:cs typeface="Arial" panose="020B0604020202020204" pitchFamily="34" charset="0"/>
              </a:rPr>
              <a:t>Ominous</a:t>
            </a:r>
            <a:r>
              <a:rPr lang="en-US" sz="4000" dirty="0">
                <a:latin typeface="Arial" panose="020B0604020202020204" pitchFamily="34" charset="0"/>
                <a:cs typeface="Arial" panose="020B0604020202020204" pitchFamily="34" charset="0"/>
              </a:rPr>
              <a:t> prognosis…no matter what EMS or hospitals do</a:t>
            </a:r>
          </a:p>
        </p:txBody>
      </p:sp>
      <p:sp>
        <p:nvSpPr>
          <p:cNvPr id="7" name="Title 6">
            <a:extLst>
              <a:ext uri="{FF2B5EF4-FFF2-40B4-BE49-F238E27FC236}">
                <a16:creationId xmlns:a16="http://schemas.microsoft.com/office/drawing/2014/main" id="{D38F086F-15F8-43F2-8385-FE96E78A5416}"/>
              </a:ext>
            </a:extLst>
          </p:cNvPr>
          <p:cNvSpPr>
            <a:spLocks noGrp="1"/>
          </p:cNvSpPr>
          <p:nvPr>
            <p:ph type="title"/>
          </p:nvPr>
        </p:nvSpPr>
        <p:spPr>
          <a:xfrm>
            <a:off x="609600" y="264364"/>
            <a:ext cx="10972800" cy="763052"/>
          </a:xfrm>
        </p:spPr>
        <p:txBody>
          <a:bodyPr/>
          <a:lstStyle/>
          <a:p>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About Cerebral “Herniation”?</a:t>
            </a:r>
          </a:p>
        </p:txBody>
      </p:sp>
    </p:spTree>
    <p:custDataLst>
      <p:tags r:id="rId1"/>
    </p:custDataLst>
    <p:extLst>
      <p:ext uri="{BB962C8B-B14F-4D97-AF65-F5344CB8AC3E}">
        <p14:creationId xmlns:p14="http://schemas.microsoft.com/office/powerpoint/2010/main" val="19920119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28772" y="1139144"/>
            <a:ext cx="11527605" cy="5015075"/>
          </a:xfrm>
        </p:spPr>
        <p:txBody>
          <a:bodyPr>
            <a:normAutofit lnSpcReduction="10000"/>
          </a:bodyPr>
          <a:lstStyle/>
          <a:p>
            <a:r>
              <a:rPr lang="en-US" sz="3200" dirty="0">
                <a:latin typeface="Arial" panose="020B0604020202020204" pitchFamily="34" charset="0"/>
                <a:cs typeface="Arial" panose="020B0604020202020204" pitchFamily="34" charset="0"/>
              </a:rPr>
              <a:t>Non-herniating patients can </a:t>
            </a:r>
            <a:r>
              <a:rPr lang="en-US" sz="3200" i="1" u="sng" dirty="0">
                <a:latin typeface="Arial" panose="020B0604020202020204" pitchFamily="34" charset="0"/>
                <a:cs typeface="Arial" panose="020B0604020202020204" pitchFamily="34" charset="0"/>
              </a:rPr>
              <a:t>mimic</a:t>
            </a:r>
            <a:r>
              <a:rPr lang="en-US" sz="3200" dirty="0">
                <a:latin typeface="Arial" panose="020B0604020202020204" pitchFamily="34" charset="0"/>
                <a:cs typeface="Arial" panose="020B0604020202020204" pitchFamily="34" charset="0"/>
              </a:rPr>
              <a:t> herniation…the exam is very challenging and often not corroborated by subsequent CT:</a:t>
            </a:r>
          </a:p>
          <a:p>
            <a:pPr lvl="1"/>
            <a:r>
              <a:rPr lang="en-US" sz="2800" dirty="0">
                <a:latin typeface="Arial" panose="020B0604020202020204" pitchFamily="34" charset="0"/>
                <a:cs typeface="Arial" panose="020B0604020202020204" pitchFamily="34" charset="0"/>
              </a:rPr>
              <a:t>Coma/posturing</a:t>
            </a:r>
          </a:p>
          <a:p>
            <a:pPr lvl="1"/>
            <a:r>
              <a:rPr lang="en-US" sz="2800" dirty="0">
                <a:latin typeface="Arial" panose="020B0604020202020204" pitchFamily="34" charset="0"/>
                <a:cs typeface="Arial" panose="020B0604020202020204" pitchFamily="34" charset="0"/>
              </a:rPr>
              <a:t>Unequal/dilated pupils</a:t>
            </a:r>
          </a:p>
          <a:p>
            <a:pPr lvl="1"/>
            <a:r>
              <a:rPr lang="en-US" sz="2800" dirty="0">
                <a:latin typeface="Arial" panose="020B0604020202020204" pitchFamily="34" charset="0"/>
                <a:cs typeface="Arial" panose="020B0604020202020204" pitchFamily="34" charset="0"/>
              </a:rPr>
              <a:t>Decreased movement on one side</a:t>
            </a:r>
          </a:p>
          <a:p>
            <a:pPr lvl="1"/>
            <a:r>
              <a:rPr lang="en-US" sz="2800" dirty="0">
                <a:latin typeface="Arial" panose="020B0604020202020204" pitchFamily="34" charset="0"/>
                <a:cs typeface="Arial" panose="020B0604020202020204" pitchFamily="34" charset="0"/>
              </a:rPr>
              <a:t>Breathing abnormalities</a:t>
            </a:r>
          </a:p>
          <a:p>
            <a:r>
              <a:rPr lang="en-US" sz="3200" dirty="0">
                <a:latin typeface="Arial" panose="020B0604020202020204" pitchFamily="34" charset="0"/>
                <a:cs typeface="Arial" panose="020B0604020202020204" pitchFamily="34" charset="0"/>
              </a:rPr>
              <a:t>Thus…prehospital “therapeutic” hyperventilation has </a:t>
            </a:r>
            <a:r>
              <a:rPr lang="en-US" sz="3200" i="1" u="sng" dirty="0">
                <a:latin typeface="Arial" panose="020B0604020202020204" pitchFamily="34" charset="0"/>
                <a:cs typeface="Arial" panose="020B0604020202020204" pitchFamily="34" charset="0"/>
              </a:rPr>
              <a:t>essentially no chance</a:t>
            </a:r>
            <a:r>
              <a:rPr lang="en-US" sz="3200" dirty="0">
                <a:latin typeface="Arial" panose="020B0604020202020204" pitchFamily="34" charset="0"/>
                <a:cs typeface="Arial" panose="020B0604020202020204" pitchFamily="34" charset="0"/>
              </a:rPr>
              <a:t> of improving outcome in true herniation…but harms </a:t>
            </a:r>
            <a:r>
              <a:rPr lang="en-US" sz="3200" i="1" u="sng" dirty="0">
                <a:latin typeface="Arial" panose="020B0604020202020204" pitchFamily="34" charset="0"/>
                <a:cs typeface="Arial" panose="020B0604020202020204" pitchFamily="34" charset="0"/>
              </a:rPr>
              <a:t>survivable</a:t>
            </a:r>
            <a:r>
              <a:rPr lang="en-US" sz="3200" dirty="0">
                <a:latin typeface="Arial" panose="020B0604020202020204" pitchFamily="34" charset="0"/>
                <a:cs typeface="Arial" panose="020B0604020202020204" pitchFamily="34" charset="0"/>
              </a:rPr>
              <a:t> patients who present with herniation-like signs</a:t>
            </a:r>
          </a:p>
        </p:txBody>
      </p:sp>
      <p:sp>
        <p:nvSpPr>
          <p:cNvPr id="7" name="Title 6">
            <a:extLst>
              <a:ext uri="{FF2B5EF4-FFF2-40B4-BE49-F238E27FC236}">
                <a16:creationId xmlns:a16="http://schemas.microsoft.com/office/drawing/2014/main" id="{D38F086F-15F8-43F2-8385-FE96E78A5416}"/>
              </a:ext>
            </a:extLst>
          </p:cNvPr>
          <p:cNvSpPr>
            <a:spLocks noGrp="1"/>
          </p:cNvSpPr>
          <p:nvPr>
            <p:ph type="title"/>
          </p:nvPr>
        </p:nvSpPr>
        <p:spPr>
          <a:xfrm>
            <a:off x="609600" y="264364"/>
            <a:ext cx="10972800" cy="763052"/>
          </a:xfrm>
        </p:spPr>
        <p:txBody>
          <a:bodyPr/>
          <a:lstStyle/>
          <a:p>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About “Herniation”?</a:t>
            </a:r>
          </a:p>
        </p:txBody>
      </p:sp>
    </p:spTree>
    <p:custDataLst>
      <p:tags r:id="rId1"/>
    </p:custData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6031" y="1481332"/>
            <a:ext cx="11733087" cy="4525963"/>
          </a:xfrm>
        </p:spPr>
        <p:txBody>
          <a:bodyPr>
            <a:normAutofit/>
          </a:bodyPr>
          <a:lstStyle/>
          <a:p>
            <a:pPr marL="109728" indent="0">
              <a:buNone/>
            </a:pPr>
            <a:r>
              <a:rPr lang="en-US" sz="3200" dirty="0">
                <a:latin typeface="Arial" panose="020B0604020202020204" pitchFamily="34" charset="0"/>
                <a:cs typeface="Arial" panose="020B0604020202020204" pitchFamily="34" charset="0"/>
              </a:rPr>
              <a:t>1. High flow O2 on </a:t>
            </a:r>
            <a:r>
              <a:rPr lang="en-US" sz="3200" i="1" u="sng" dirty="0">
                <a:latin typeface="Arial" panose="020B0604020202020204" pitchFamily="34" charset="0"/>
                <a:cs typeface="Arial" panose="020B0604020202020204" pitchFamily="34" charset="0"/>
              </a:rPr>
              <a:t>all</a:t>
            </a:r>
            <a:r>
              <a:rPr lang="en-US" sz="3200" dirty="0">
                <a:latin typeface="Arial" panose="020B0604020202020204" pitchFamily="34" charset="0"/>
                <a:cs typeface="Arial" panose="020B0604020202020204" pitchFamily="34" charset="0"/>
              </a:rPr>
              <a:t> injured patients with LOC and being transported</a:t>
            </a:r>
          </a:p>
          <a:p>
            <a:pPr lvl="1"/>
            <a:r>
              <a:rPr lang="en-US" sz="2800" dirty="0">
                <a:latin typeface="Arial" panose="020B0604020202020204" pitchFamily="34" charset="0"/>
                <a:cs typeface="Arial" panose="020B0604020202020204" pitchFamily="34" charset="0"/>
              </a:rPr>
              <a:t>O2 Sat &gt; 90% at all times</a:t>
            </a:r>
          </a:p>
          <a:p>
            <a:pPr marL="109728" indent="0">
              <a:buNone/>
            </a:pPr>
            <a:r>
              <a:rPr lang="en-US" sz="3200" dirty="0">
                <a:latin typeface="Arial" panose="020B0604020202020204" pitchFamily="34" charset="0"/>
                <a:cs typeface="Arial" panose="020B0604020202020204" pitchFamily="34" charset="0"/>
              </a:rPr>
              <a:t>2. Keep SBP ≥90…treat them </a:t>
            </a:r>
            <a:r>
              <a:rPr lang="en-US" sz="3200" i="1" u="sng" dirty="0">
                <a:latin typeface="Arial" panose="020B0604020202020204" pitchFamily="34" charset="0"/>
                <a:cs typeface="Arial" panose="020B0604020202020204" pitchFamily="34" charset="0"/>
              </a:rPr>
              <a:t>before</a:t>
            </a:r>
            <a:r>
              <a:rPr lang="en-US" sz="3200" dirty="0">
                <a:latin typeface="Arial" panose="020B0604020202020204" pitchFamily="34" charset="0"/>
                <a:cs typeface="Arial" panose="020B0604020202020204" pitchFamily="34" charset="0"/>
              </a:rPr>
              <a:t> they’re hypotensive</a:t>
            </a:r>
          </a:p>
          <a:p>
            <a:pPr marL="109728" indent="0">
              <a:buNone/>
            </a:pPr>
            <a:r>
              <a:rPr lang="en-US" sz="3200" dirty="0">
                <a:latin typeface="Arial" panose="020B0604020202020204" pitchFamily="34" charset="0"/>
                <a:cs typeface="Arial" panose="020B0604020202020204" pitchFamily="34" charset="0"/>
              </a:rPr>
              <a:t>3. Be cautious with sedatives/narcs if </a:t>
            </a:r>
            <a:r>
              <a:rPr lang="en-US" sz="3200" i="1" u="sng" dirty="0">
                <a:latin typeface="Arial" panose="020B0604020202020204" pitchFamily="34" charset="0"/>
                <a:cs typeface="Arial" panose="020B0604020202020204" pitchFamily="34" charset="0"/>
              </a:rPr>
              <a:t>any</a:t>
            </a:r>
            <a:r>
              <a:rPr lang="en-US" sz="3200" dirty="0">
                <a:latin typeface="Arial" panose="020B0604020202020204" pitchFamily="34" charset="0"/>
                <a:cs typeface="Arial" panose="020B0604020202020204" pitchFamily="34" charset="0"/>
              </a:rPr>
              <a:t> possibility of bleeding</a:t>
            </a:r>
          </a:p>
          <a:p>
            <a:pPr marL="109728" indent="0">
              <a:buNone/>
            </a:pPr>
            <a:r>
              <a:rPr lang="en-US" sz="3200" dirty="0">
                <a:latin typeface="Arial" panose="020B0604020202020204" pitchFamily="34" charset="0"/>
                <a:cs typeface="Arial" panose="020B0604020202020204" pitchFamily="34" charset="0"/>
              </a:rPr>
              <a:t>4. Advanced airway only when basic airway fails to adequately oxygenate, long transport, or high aspiration risk</a:t>
            </a:r>
          </a:p>
          <a:p>
            <a:pPr marL="109728" indent="0">
              <a:buNone/>
            </a:pPr>
            <a:r>
              <a:rPr lang="en-US" sz="3200" dirty="0">
                <a:latin typeface="Arial" panose="020B0604020202020204" pitchFamily="34" charset="0"/>
                <a:cs typeface="Arial" panose="020B0604020202020204" pitchFamily="34" charset="0"/>
              </a:rPr>
              <a:t>5. Be </a:t>
            </a:r>
            <a:r>
              <a:rPr lang="en-US" sz="3200" i="1" u="sng" dirty="0">
                <a:latin typeface="Arial" panose="020B0604020202020204" pitchFamily="34" charset="0"/>
                <a:cs typeface="Arial" panose="020B0604020202020204" pitchFamily="34" charset="0"/>
              </a:rPr>
              <a:t>maniacal</a:t>
            </a:r>
            <a:r>
              <a:rPr lang="en-US" sz="3200" dirty="0">
                <a:latin typeface="Arial" panose="020B0604020202020204" pitchFamily="34" charset="0"/>
                <a:cs typeface="Arial" panose="020B0604020202020204" pitchFamily="34" charset="0"/>
              </a:rPr>
              <a:t> about preventing hyperventilation…CO2 at 40</a:t>
            </a:r>
          </a:p>
        </p:txBody>
      </p:sp>
      <p:sp>
        <p:nvSpPr>
          <p:cNvPr id="4" name="Title 2"/>
          <p:cNvSpPr>
            <a:spLocks noGrp="1"/>
          </p:cNvSpPr>
          <p:nvPr>
            <p:ph type="title"/>
          </p:nvPr>
        </p:nvSpPr>
        <p:spPr/>
        <p:txBody>
          <a:bodyPr>
            <a:noAutofit/>
          </a:bodyPr>
          <a:lstStyle/>
          <a:p>
            <a:b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FIVE Things To Remember</a:t>
            </a:r>
            <a:b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custDataLst>
      <p:tags r:id="rId1"/>
    </p:custData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109728" indent="0">
              <a:buNone/>
            </a:pPr>
            <a:r>
              <a:rPr lang="en-US" sz="3600" dirty="0"/>
              <a:t>Q5 minutes</a:t>
            </a:r>
          </a:p>
          <a:p>
            <a:pPr marL="365760" lvl="1" indent="0">
              <a:buNone/>
            </a:pPr>
            <a:r>
              <a:rPr lang="en-US" sz="3200" dirty="0"/>
              <a:t>1. B/P, Pulse, Resp Rate, O2 Sat</a:t>
            </a:r>
          </a:p>
          <a:p>
            <a:pPr marL="365760" lvl="1" indent="0">
              <a:buNone/>
            </a:pPr>
            <a:r>
              <a:rPr lang="en-US" sz="3200" dirty="0"/>
              <a:t>2. ETCO2  </a:t>
            </a:r>
          </a:p>
          <a:p>
            <a:pPr marL="365760" lvl="1" indent="0">
              <a:buNone/>
            </a:pPr>
            <a:r>
              <a:rPr lang="en-US" sz="3200" dirty="0"/>
              <a:t>3. GCS</a:t>
            </a:r>
            <a:br>
              <a:rPr lang="en-US" sz="3200" dirty="0"/>
            </a:br>
            <a:endParaRPr lang="en-US" sz="3200" dirty="0"/>
          </a:p>
          <a:p>
            <a:pPr marL="109728" indent="0">
              <a:buNone/>
            </a:pPr>
            <a:r>
              <a:rPr lang="en-US" sz="3600" dirty="0"/>
              <a:t>Once: </a:t>
            </a:r>
          </a:p>
          <a:p>
            <a:pPr marL="365760" lvl="1" indent="0">
              <a:buNone/>
            </a:pPr>
            <a:r>
              <a:rPr lang="en-US" sz="3200" dirty="0"/>
              <a:t>4. Initial Blood Glucose</a:t>
            </a:r>
          </a:p>
          <a:p>
            <a:pPr marL="365760" lvl="1" indent="0">
              <a:buNone/>
            </a:pPr>
            <a:r>
              <a:rPr lang="en-US" sz="3200" dirty="0"/>
              <a:t>5. Total fluids given</a:t>
            </a:r>
          </a:p>
          <a:p>
            <a:endParaRPr lang="en-US" sz="3200" dirty="0"/>
          </a:p>
        </p:txBody>
      </p:sp>
      <p:sp>
        <p:nvSpPr>
          <p:cNvPr id="4" name="Title 2"/>
          <p:cNvSpPr>
            <a:spLocks noGrp="1"/>
          </p:cNvSpPr>
          <p:nvPr>
            <p:ph type="title"/>
          </p:nvPr>
        </p:nvSpPr>
        <p:spPr/>
        <p:txBody>
          <a:bodyPr>
            <a:noAutofit/>
          </a:bodyPr>
          <a:lstStyle/>
          <a:p>
            <a:br>
              <a:rPr lang="en-US"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FIVE Things To Document </a:t>
            </a:r>
            <a:br>
              <a:rPr lang="en-US"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n-US"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9931990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200" dirty="0">
                <a:latin typeface="Arial" panose="020B0604020202020204" pitchFamily="34" charset="0"/>
                <a:cs typeface="Arial" panose="020B0604020202020204" pitchFamily="34" charset="0"/>
              </a:rPr>
              <a:t>In the EPIC Study…implementation of the EMS TBI Guidelines was independently associated with a </a:t>
            </a:r>
            <a:r>
              <a:rPr lang="en-US" sz="3200" i="1" u="sng" dirty="0">
                <a:latin typeface="Arial" panose="020B0604020202020204" pitchFamily="34" charset="0"/>
                <a:cs typeface="Arial" panose="020B0604020202020204" pitchFamily="34" charset="0"/>
              </a:rPr>
              <a:t>doubling</a:t>
            </a:r>
            <a:r>
              <a:rPr lang="en-US" sz="3200" dirty="0">
                <a:latin typeface="Arial" panose="020B0604020202020204" pitchFamily="34" charset="0"/>
                <a:cs typeface="Arial" panose="020B0604020202020204" pitchFamily="34" charset="0"/>
              </a:rPr>
              <a:t> of the adjusted odds of survival in severe TBI and a </a:t>
            </a:r>
            <a:r>
              <a:rPr lang="en-US" sz="3200" i="1" u="sng" dirty="0">
                <a:latin typeface="Arial" panose="020B0604020202020204" pitchFamily="34" charset="0"/>
                <a:cs typeface="Arial" panose="020B0604020202020204" pitchFamily="34" charset="0"/>
              </a:rPr>
              <a:t>tripling</a:t>
            </a:r>
            <a:r>
              <a:rPr lang="en-US" sz="3200" dirty="0">
                <a:latin typeface="Arial" panose="020B0604020202020204" pitchFamily="34" charset="0"/>
                <a:cs typeface="Arial" panose="020B0604020202020204" pitchFamily="34" charset="0"/>
              </a:rPr>
              <a:t> in severe, intubated TBI</a:t>
            </a:r>
          </a:p>
          <a:p>
            <a:endParaRPr lang="en-US" sz="11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The aggressive prevention and treatment of the 3 H-Bombs appear to be the first effective approach to TBI identified in nearly half a century</a:t>
            </a:r>
          </a:p>
          <a:p>
            <a:endParaRPr lang="en-US" sz="3200" dirty="0"/>
          </a:p>
          <a:p>
            <a:endParaRPr lang="en-US" sz="3200" dirty="0"/>
          </a:p>
          <a:p>
            <a:endParaRPr lang="en-US" sz="3200" dirty="0"/>
          </a:p>
        </p:txBody>
      </p:sp>
      <p:sp>
        <p:nvSpPr>
          <p:cNvPr id="2" name="Title 1"/>
          <p:cNvSpPr>
            <a:spLocks noGrp="1"/>
          </p:cNvSpPr>
          <p:nvPr>
            <p:ph type="title"/>
          </p:nvPr>
        </p:nvSpPr>
        <p:spPr/>
        <p:txBody>
          <a:bodyPr>
            <a:normAutofit/>
          </a:bodyPr>
          <a:lstStyle/>
          <a:p>
            <a:r>
              <a:rPr lang="en-US" sz="4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Take Home Messages</a:t>
            </a:r>
          </a:p>
        </p:txBody>
      </p:sp>
    </p:spTree>
    <p:extLst>
      <p:ext uri="{BB962C8B-B14F-4D97-AF65-F5344CB8AC3E}">
        <p14:creationId xmlns:p14="http://schemas.microsoft.com/office/powerpoint/2010/main" val="1130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2419" y="1101194"/>
            <a:ext cx="10598880" cy="4898913"/>
          </a:xfrm>
        </p:spPr>
        <p:txBody>
          <a:bodyPr>
            <a:normAutofit fontScale="47500" lnSpcReduction="20000"/>
          </a:bodyPr>
          <a:lstStyle/>
          <a:p>
            <a:r>
              <a:rPr lang="en-US" sz="8000" dirty="0">
                <a:latin typeface="Arial" panose="020B0604020202020204" pitchFamily="34" charset="0"/>
                <a:cs typeface="Arial" panose="020B0604020202020204" pitchFamily="34" charset="0"/>
              </a:rPr>
              <a:t>Can’t give too much O</a:t>
            </a:r>
            <a:r>
              <a:rPr lang="en-US" sz="8000" baseline="-25000" dirty="0">
                <a:latin typeface="Arial" panose="020B0604020202020204" pitchFamily="34" charset="0"/>
                <a:cs typeface="Arial" panose="020B0604020202020204" pitchFamily="34" charset="0"/>
              </a:rPr>
              <a:t>2</a:t>
            </a:r>
            <a:r>
              <a:rPr lang="en-US" sz="8000" dirty="0">
                <a:latin typeface="Arial" panose="020B0604020202020204" pitchFamily="34" charset="0"/>
                <a:cs typeface="Arial" panose="020B0604020202020204" pitchFamily="34" charset="0"/>
              </a:rPr>
              <a:t> in the field</a:t>
            </a:r>
          </a:p>
          <a:p>
            <a:r>
              <a:rPr lang="en-US" sz="8000" dirty="0">
                <a:latin typeface="Arial" panose="020B0604020202020204" pitchFamily="34" charset="0"/>
                <a:cs typeface="Arial" panose="020B0604020202020204" pitchFamily="34" charset="0"/>
              </a:rPr>
              <a:t>Great BLS care is critical</a:t>
            </a:r>
          </a:p>
          <a:p>
            <a:r>
              <a:rPr lang="en-US" sz="8000" dirty="0">
                <a:latin typeface="Arial" panose="020B0604020202020204" pitchFamily="34" charset="0"/>
                <a:cs typeface="Arial" panose="020B0604020202020204" pitchFamily="34" charset="0"/>
              </a:rPr>
              <a:t>Vigilant monitoring</a:t>
            </a:r>
          </a:p>
          <a:p>
            <a:pPr marL="685800" lvl="1" indent="-342900">
              <a:buFont typeface="Arial" panose="020B0604020202020204" pitchFamily="34" charset="0"/>
              <a:buChar char="•"/>
            </a:pPr>
            <a:r>
              <a:rPr lang="en-US" sz="6700" dirty="0">
                <a:latin typeface="Arial" panose="020B0604020202020204" pitchFamily="34" charset="0"/>
                <a:cs typeface="Arial" panose="020B0604020202020204" pitchFamily="34" charset="0"/>
              </a:rPr>
              <a:t>Constant pulse ox, BP Q5</a:t>
            </a:r>
          </a:p>
          <a:p>
            <a:pPr marL="685800" lvl="1" indent="-342900">
              <a:buFont typeface="Arial" panose="020B0604020202020204" pitchFamily="34" charset="0"/>
              <a:buChar char="•"/>
            </a:pPr>
            <a:r>
              <a:rPr lang="en-US" sz="6700" dirty="0">
                <a:latin typeface="Arial" panose="020B0604020202020204" pitchFamily="34" charset="0"/>
                <a:cs typeface="Arial" panose="020B0604020202020204" pitchFamily="34" charset="0"/>
              </a:rPr>
              <a:t>Constant ETCO2 with advanced airway</a:t>
            </a:r>
          </a:p>
          <a:p>
            <a:r>
              <a:rPr lang="en-US" sz="8000" dirty="0">
                <a:latin typeface="Arial" panose="020B0604020202020204" pitchFamily="34" charset="0"/>
                <a:cs typeface="Arial" panose="020B0604020202020204" pitchFamily="34" charset="0"/>
              </a:rPr>
              <a:t>Intubation/SGA increases H-bomb risks</a:t>
            </a:r>
          </a:p>
          <a:p>
            <a:pPr marL="685800" lvl="1" indent="-342900">
              <a:buFont typeface="Arial" panose="020B0604020202020204" pitchFamily="34" charset="0"/>
              <a:buChar char="•"/>
            </a:pPr>
            <a:r>
              <a:rPr lang="en-US" sz="6700" dirty="0">
                <a:latin typeface="Arial" panose="020B0604020202020204" pitchFamily="34" charset="0"/>
                <a:cs typeface="Arial" panose="020B0604020202020204" pitchFamily="34" charset="0"/>
              </a:rPr>
              <a:t>Carefully consider if tube is indicated</a:t>
            </a:r>
          </a:p>
          <a:p>
            <a:r>
              <a:rPr lang="en-US" sz="8000" dirty="0">
                <a:latin typeface="Arial" panose="020B0604020202020204" pitchFamily="34" charset="0"/>
                <a:cs typeface="Arial" panose="020B0604020202020204" pitchFamily="34" charset="0"/>
              </a:rPr>
              <a:t>Treat impending hypotension in TBI</a:t>
            </a:r>
          </a:p>
          <a:p>
            <a:pPr lvl="1"/>
            <a:r>
              <a:rPr lang="en-US" sz="6700" dirty="0">
                <a:latin typeface="Arial" panose="020B0604020202020204" pitchFamily="34" charset="0"/>
                <a:cs typeface="Arial" panose="020B0604020202020204" pitchFamily="34" charset="0"/>
              </a:rPr>
              <a:t>SBP&lt;100, &lt;110 if dropping</a:t>
            </a:r>
            <a:endParaRPr lang="en-US" sz="3300"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1329433" y="199857"/>
            <a:ext cx="6726974" cy="857250"/>
          </a:xfrm>
        </p:spPr>
        <p:txBody>
          <a:bodyPr>
            <a:normAutofit/>
          </a:bodyPr>
          <a:lstStyle/>
          <a:p>
            <a:r>
              <a:rPr lang="en-US" sz="4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Summary</a:t>
            </a:r>
          </a:p>
        </p:txBody>
      </p:sp>
    </p:spTree>
    <p:extLst>
      <p:ext uri="{BB962C8B-B14F-4D97-AF65-F5344CB8AC3E}">
        <p14:creationId xmlns:p14="http://schemas.microsoft.com/office/powerpoint/2010/main" val="39961886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4373" y="1091628"/>
            <a:ext cx="9828831" cy="4785190"/>
          </a:xfrm>
        </p:spPr>
        <p:txBody>
          <a:bodyPr>
            <a:normAutofit/>
          </a:bodyPr>
          <a:lstStyle/>
          <a:p>
            <a:pPr marL="109728" indent="0">
              <a:buNone/>
            </a:pPr>
            <a:r>
              <a:rPr lang="en-US" sz="3200" dirty="0">
                <a:latin typeface="Arial" panose="020B0604020202020204" pitchFamily="34" charset="0"/>
                <a:cs typeface="Arial" panose="020B0604020202020204" pitchFamily="34" charset="0"/>
              </a:rPr>
              <a:t>Resources available at </a:t>
            </a:r>
            <a:r>
              <a:rPr lang="en-US" sz="3200" dirty="0">
                <a:latin typeface="Arial" panose="020B0604020202020204" pitchFamily="34" charset="0"/>
                <a:cs typeface="Arial" panose="020B0604020202020204" pitchFamily="34" charset="0"/>
                <a:hlinkClick r:id="rId2"/>
              </a:rPr>
              <a:t>www.epic.arizona.edu</a:t>
            </a:r>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Training resources, Blue Book</a:t>
            </a:r>
          </a:p>
          <a:p>
            <a:r>
              <a:rPr lang="en-US" sz="3200" dirty="0">
                <a:latin typeface="Arial" panose="020B0604020202020204" pitchFamily="34" charset="0"/>
                <a:cs typeface="Arial" panose="020B0604020202020204" pitchFamily="34" charset="0"/>
              </a:rPr>
              <a:t>Publications and science</a:t>
            </a:r>
          </a:p>
          <a:p>
            <a:r>
              <a:rPr lang="en-US" sz="3200" dirty="0">
                <a:latin typeface="Arial" panose="020B0604020202020204" pitchFamily="34" charset="0"/>
                <a:cs typeface="Arial" panose="020B0604020202020204" pitchFamily="34" charset="0"/>
              </a:rPr>
              <a:t>Algorithms</a:t>
            </a:r>
          </a:p>
          <a:p>
            <a:r>
              <a:rPr lang="en-US" sz="3200" dirty="0">
                <a:latin typeface="Arial" panose="020B0604020202020204" pitchFamily="34" charset="0"/>
                <a:cs typeface="Arial" panose="020B0604020202020204" pitchFamily="34" charset="0"/>
              </a:rPr>
              <a:t>Download a QI Tool you can use on your TBI patients</a:t>
            </a:r>
          </a:p>
          <a:p>
            <a:endParaRPr lang="en-US" sz="1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Contact us with questions or comments:</a:t>
            </a:r>
          </a:p>
          <a:p>
            <a:pPr lvl="1"/>
            <a:r>
              <a:rPr lang="en-US" sz="3600" dirty="0">
                <a:latin typeface="Arial" panose="020B0604020202020204" pitchFamily="34" charset="0"/>
                <a:cs typeface="Arial" panose="020B0604020202020204" pitchFamily="34" charset="0"/>
              </a:rPr>
              <a:t>https://epic.arizona.edu/contact</a:t>
            </a:r>
          </a:p>
          <a:p>
            <a:endParaRPr lang="en-US" sz="10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1102872" y="234378"/>
            <a:ext cx="6726974" cy="857250"/>
          </a:xfrm>
        </p:spPr>
        <p:txBody>
          <a:bodyPr>
            <a:normAutofit/>
          </a:bodyPr>
          <a:lstStyle/>
          <a:p>
            <a:r>
              <a:rPr lang="en-US" sz="4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Resources</a:t>
            </a:r>
          </a:p>
        </p:txBody>
      </p:sp>
    </p:spTree>
    <p:extLst>
      <p:ext uri="{BB962C8B-B14F-4D97-AF65-F5344CB8AC3E}">
        <p14:creationId xmlns:p14="http://schemas.microsoft.com/office/powerpoint/2010/main" val="11806415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TextBox 14"/>
          <p:cNvSpPr txBox="1"/>
          <p:nvPr/>
        </p:nvSpPr>
        <p:spPr>
          <a:xfrm>
            <a:off x="184989" y="92629"/>
            <a:ext cx="4377953" cy="1200329"/>
          </a:xfrm>
          <a:prstGeom prst="rect">
            <a:avLst/>
          </a:prstGeom>
          <a:noFill/>
        </p:spPr>
        <p:txBody>
          <a:bodyPr wrap="squar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3333FF"/>
                </a:solidFill>
                <a:effectLst/>
                <a:uLnTx/>
                <a:uFillTx/>
                <a:latin typeface="Arial" panose="020B0604020202020204" pitchFamily="34" charset="0"/>
                <a:ea typeface="ＭＳ Ｐゴシック" pitchFamily="-106" charset="-128"/>
                <a:cs typeface="Arial" panose="020B0604020202020204" pitchFamily="34" charset="0"/>
              </a:rPr>
              <a:t>Purpose</a:t>
            </a:r>
            <a:r>
              <a:rPr kumimoji="0" lang="en-US" sz="2400" b="1" i="0" u="none" strike="noStrike" kern="1200" cap="none" spc="0" normalizeH="0" baseline="0" noProof="0" dirty="0">
                <a:ln>
                  <a:noFill/>
                </a:ln>
                <a:solidFill>
                  <a:srgbClr val="3333FF"/>
                </a:solidFill>
                <a:effectLst/>
                <a:uLnTx/>
                <a:uFillTx/>
                <a:latin typeface="Arial" panose="020B0604020202020204" pitchFamily="34" charset="0"/>
                <a:ea typeface="ＭＳ Ｐゴシック" pitchFamily="-106" charset="-128"/>
                <a:cs typeface="Arial" panose="020B0604020202020204" pitchFamily="34" charset="0"/>
              </a:rPr>
              <a:t>: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Evaluate the impact of implementing the EMS TBI guidelines throughout Arizona</a:t>
            </a:r>
          </a:p>
        </p:txBody>
      </p:sp>
      <p:sp>
        <p:nvSpPr>
          <p:cNvPr id="13" name="Rectangle 30"/>
          <p:cNvSpPr>
            <a:spLocks noChangeArrowheads="1"/>
          </p:cNvSpPr>
          <p:nvPr/>
        </p:nvSpPr>
        <p:spPr bwMode="auto">
          <a:xfrm>
            <a:off x="5334000" y="1587605"/>
            <a:ext cx="4876800" cy="369332"/>
          </a:xfrm>
          <a:prstGeom prst="rect">
            <a:avLst/>
          </a:prstGeom>
          <a:noFill/>
          <a:ln w="9525">
            <a:solidFill>
              <a:schemeClr val="tx1"/>
            </a:solidFill>
            <a:miter lim="800000"/>
            <a:headEnd/>
            <a:tailEnd/>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333FF"/>
                </a:solidFill>
                <a:effectLst/>
                <a:uLnTx/>
                <a:uFillTx/>
                <a:latin typeface="Arial" panose="020B0604020202020204" pitchFamily="34" charset="0"/>
                <a:ea typeface="ＭＳ Ｐゴシック" pitchFamily="-106" charset="-128"/>
                <a:cs typeface="Arial" panose="020B0604020202020204" pitchFamily="34" charset="0"/>
              </a:rPr>
              <a:t>Implementing the EBGs</a:t>
            </a:r>
          </a:p>
        </p:txBody>
      </p:sp>
      <p:sp>
        <p:nvSpPr>
          <p:cNvPr id="9" name="AutoShape 15" descr="data:image/jpeg;base64,/9j/4AAQSkZJRgABAQAAAQABAAD/2wCEAAkGBhQPEBUUEBQWFBQUFBQUFBUVFxQWFBUWFBUVFBUWFhQXHSYeFxwjGRcVHy8gIycpLCwsFR4xNTAqNSYrLCkBCQoKDgwOGg8PGikkHyUyLS8qLSwvKSkpMDQuLywqKi8sLCwsLCwvMSwpLCwsLCwsLCksLCwsKSwsLCwsLCwsLP/AABEIAPMAzwMBIgACEQEDEQH/xAAcAAEAAgMBAQEAAAAAAAAAAAAABggEBQcBAwL/xABMEAABAwIBBQgOCQEIAgMAAAABAAIDBBEFBhIhMVEHExdBYXGB0QgiIzI0U3JzdJGTobGyFDM1QlJikrPCwRUWJEOChKLS4fAlVIP/xAAaAQEAAgMBAAAAAAAAAAAAAAAABAUBAwYC/8QAMREAAgIBAQUFBwUBAQAAAAAAAAECAxEEBRIhMWETMkFRgRQVIkJxscFSodHw8ZEj/9oADAMBAAIRAxEAPwDuKg9Xu0YXFI+N87g5jnMcN7k0OaSDpttCnCphlT4dU+kTfuOQFkeHHCvHu9lJ1Jw44V493spOpVaRAWl4ccK8e72UnUnDjhXj3eyk6lVpEBaXhxwrx7vZSdScOOFePd7KTqVWkQFpeHHCvHu9lJ1Jw44V493spOpVaRAWl4ccK8e72UnUnDjhXj3eyk6lVpEBaXhxwrx7vZSdScOOFePd7KTqVWkQFpeHDCvHu9lJ1LZM3TaEi++OHIY3f0XKNyLcl38Csr2dxDSYInf5h4pHD8A4gdfNr1xU3S6eN2d7wK3XaqdG7u+OTtXCXQ+NP6H9ScJdD40/of1LiiKb7BX5srfelvkjt0O6NRPcGtkN3ENHaP1k2HEpOFXXCfCIvOx/OFYkKDqqI1NbviWmh1M703LwPURFDLAIiIAiIgCphlR4dU+kTfuOVz1TDKjw6p9Im/ccgNWiIgCIiAIiIAiIgC/TmEaxbRfoW1wTAH1Bz7ERNIDn8VzpDBtcQNXENKl1Vhscrc17QQBYcRHMVLp0srYuSIOo1sKJqL4+fQ50uw7ju5IKsNrK5vcbh0ERtaWxN3PH4L6hx82vnmJZKvj7aLt28Y+8OjjVm9y37Ho/MN+JWiyuVbxJEmq6FqzB5JLI2zCBoAaQLcWhVwKsfN3ruY/BVwKsNn/N6fkqNrfJ6/gzMHwx1VPHCwgGR1rnUBrJ6BdSLK/IA0ETZWy74wuDXXbmkE3sdZuNC8wPJd8Dop56mKkeSHxNk0vOwuZcZoN+M+peZc5UTVDzA90To43A3huWvNtDrknadHEpLnKVqUHw8SFGuEKW7F8XgR3CfCIvOx/OFYkKu2E+ERedj+cKxIUXaHOJP2T3Zeh6i/EkgaCXEADSSdAA2kqC5R7qMcJLKVolcL3eTaMHk43/AAUCuqVjxFFpbfCpZmycvmDSASAXGwBOk821fsKv1VlHPLO2eSQukYQ5h1BpBvZrRoAXbcm8dbW07JW6CdD2/heO+H/vEQt12mlUk2R9NrY3ycUseRtURFFJwVMMqPDqn0ib9xyueqYZUeHVPpE37jkBq0REAREQBERAFKcg9z+fF5s2IZsTCN+md3rAeIficRqb67BaDDMOfUzMhhaXSSODGNHGSbepWUx58eCYZHR01hI5mbcaHG47rK63GTovy6NS91wc5KKNdtirg5vwIHjj4mObT0ozaenBjj1Xe7/MlceNznDXsAWrRF0cIKEVFHH2WOyTk/EKRZM5bz0JDQd8i443HQPIP3fgo6iThGaxJCuyVb3ovDO44JltT1zS1ji2TNPc36HatOadTuhcmyRpmy18DXi7TILg6jbtrH1LUNdY3GgjURrCy8IxA088co0729rrbbHSPVdR46dVKW54kuerd0ob65M39VKX42d97b/FZtnaRmh2a0WPFay326zSRxxwCNjGXe++a1rbgNGuwX1ygwds9TTV9KQ+N8sO+24u3aA4jms07LBfPdif4MPOn5Ao0Zb1lePL7EucHCq3Pmmn9SAYR4RF52P5wuyZQZe01GS0kySC/aMsbHY52pvx5FxFrrG40EakJupd2njbJOXgQaNXKiLUVxZvMo8sJ653buzY+KJpIb0/iPKfctEiLfGEYrEURpzlN70nlhTLc0yh+jVO9PNo5rDTqEmpp5L6vUoavQbal5sgrIuLPVNjqmprwLJheqN5DZSfTaYFx7rHZsg4yeJ3SPfdSRc5OLhJxZ2Fc1ZFSjyYVMMqPDqn0ib9xyueqYZUeHVPpE37jl5PZq0REAREQBEW6yOybfiVbFTsHfuGefwxg3e7obfpsgOt9j5kRYOxCZul2dHT32apJBz96OZyleXeQU1TK6ogfnkgDenaCABazDqO2x2qeUVGyCNscTQ1jGhrWjUGtFgF97LZXZKuW9E03UxujuyK3TwOjcWvBa5ps5pFiDyhfNd/xzJmCtbaZgJ4niwe3md/TUuVZTbn09GS6MGWEac9o7Zo/O0aucaOZXNOrhZwfBnPajQWVcVxRFURFMK4IiIDd5M41LDI2Jru5yyxB7DpH1je2Gw6Na6Xlfky3EJmsLixzIHvYRpGcXtHbDjGhckwo2ni87H84Xbaepa+eWovaGOLes8964tcXSOaeNo0C/GQdirNX8E1KPPiXOhxZW4T4rgcMqqd0T3MeLOY4tcNhabH3r5LMxmsE9RLI0WEkj3gHY5xIWGrKOcLJUSSTeAiIsnkL601M6RwZG0uc7U1ouTzAKUZMbnc1XZ8t4YtBuR27h+VvFzn3r67oeWNPgMJpMNDRVvAz5NDnxNI75zvxnibqF77LwrtZCvguLLHTaCdvGXBGVkFTCkxJtPJL3d8L3yQss7e2DNI3517BxJuGi5FtNr6esBVq3A5S/Gc5xLnGCYkk3JJLLkk61ZZU9ljslvSOhppjTHdiFTDKjw6p9Im/ccrnqmGVHh1T6RN+45azcatERAEREAUmyDy5lweoMsTGPDgGSNcNJZcEhr9bD7tAuCoyiAt1kbujUmKt7g/Nltd0L7NlbzDU4crb9ClKpDT1Lo3h8bixzTdrmkhwI1EEaQuv5F9kFLGRHibd8ZoG/RgCRvFd7Bof0WPOgO/rwhaqHKmlfTipbOwwkXDw4W8m2vO/Lr5FAMot1R7yW0YzG6t8cLvPK1p0N6blbqqJ2v4URr9TXSvifoZ+6FgdBG0vc4Qzm5a2MXL/KjGgC/3tHSuYL6VFQ6Rxc9xc4m5c4kk85K+avaa3XHDeTmNRcrZ70YpBERbiObzI3BRWVbWP+rYDJIfyN5eK5sOlb/dBxmVzImM7lTSNcY4x2pexmaGueOIG9w3ZYnXowMga5rHVMbrXlppAwnaxrjm9IJP+lZe6i/utM0ahTgjpP8A4UGWXqEmWUMR0rafF8yEIiKcVp6F1XIfBMPEW/Ne2Z7Rd7pbN3vR+B2hoG0351ylfpkhbe3GCCNYIOsOB0EHYdC0X1OyOE8ErTXRqnvSjkmO6Pu5RQsdBhjxJKbtdONMcfkX793LqHKuB1NS6V7nyOLnuJc5ziS5xJuSSdZUzr8lIprmMiF+sazEeS2tnOLjkUTxLCJaZ2bK0tvpadbXDa1w0OHMqO2mdT+JHTU6iu5Zg/5J/wBj99sD0eb+Cswqz9j99sf7eb+CswtJICphlR4dU+kTfuOVz1wngPDqiepxOpZBC+aR7WMILi1z3OF3u0N0EaACeZOZhtLizijWEmwFydAA1nmCluBblGJVtjHTOYw/fm7k3nAdpPQCuvUON4ThTc3D6YSPGjfC3tjzzPu63MFrsT3TquY9zLYW7GC7v1Ov7lKhpLZ+GPqQrdfTX45+hpaTscJ80Goq4o/xBjXvAHlHN+C2cO4thMHhNe5/kvij/wCy0VXiksxvLK9/lOcfcToWKpcdn/qkQJbWfyx/6TBmRGTkXfOfJy75Mf2wAv3/AHZya8W79VZ1qGItnsFfmzT71t8l+/8AJMjkNk5Loa4x8u+zN/cuFE8qchMMheG0j6l50Elzmb2QdPanNBI5Ro51MMh8gXVRbNUAtg1tbqMvU3l41Jt0rJbf4BNE0Z8I0gfejGsAfl1jkuo3Z0QtUM5JvbamyhzSS+5yCCBsbQ1gDWjUB8eflX7RFcJJLCOflJyeWERFk8hERAfpjiDcG3NrXRMv8DdPnTMPg0EGc3a1xeSQdo0aNi55DGXODWi5JAAGskmwA6VP8rMod5hlhuPpE4jbK1pzmwxMbmhhdqLzpvszjsCiXb3aR3ef+E7T7vZz3uX+/nBz1ERSyCEREAX6JDmlj2h7DrY7S08u0H8wseVflegLEkpLDPUZOLzHmb/chydjhxXfYXODd5kG9uGda5bqkGsc4C7oFwjcrxPPxsRNPaxwTZ3K/tAf06vWu8Bc7fub73OR12m7R1p2cwq/ZSV8k1TKZXufmyPDc43sA4gADUFYAqu+M+ETedk+cqZs9LeZX7Wb3Yow0RFbnPhERAFMsgsifpjt+m+oY7VxyOHFyN27dShqmm5nlJ9HqN5ee5zEAbGyam+vV6lH1G/2b3OZK0m47UrOR19jQAABYAWAHEjm3XoXq54644Tlrk+aKqe0C0byXxHizSdLeg6PUtAu6Za5OiupXNb9Yzt4z+Ya28xGj1LitFhks8m9xMc997ZoGkcRvs6Ve6W9Thx8OZy2t0zqtxHk+RircYDkpUVpG9MszjkdcMHTx8wU7yZ3LmR2fW2kdrEYPcx5R+8fdzqfxRBrQGgAAWAAAAHIAtN2uS4Q/wCknT7Ncvit4dPEiGF5AQUUL3nusu9v7dw0DtT3jeLn0lcdVisS+pk82/5Sq6lZ0M5T3nJmNpVxr3IwWOZk4VWbxPHIRcMe11uY39a2GVg7u23iIHHlL42vcTtJJJutKs/Ga8TyBzQbCKFmnbHG1h94KmuPxplapf8Am49UY9F9azy2/ELqmUu5jFOTJTEQyG5Lf8tx5vudGjkXK6H61nlt+YKxoUHW2SrlFxZZ7OphbGamvIrziuCTUj82eMsPET3p8lw0FYKsbW0Mc7CyVjXtOsOFwubZT7ljm3fRHOGsxOPbDyHcfMfWvVOtjLhPg/2PGo2bOHGviv3OdrBxrEvo8JcO/d2rNVwSNLrcg95C2ctO5ji14LXDQQ4EEW13B1KAZQ4pv8xze8b2rOYa3dJ0+pe9XduQwubNeg03a2ZfJE37H/7Y/wBvN/BWYVZ+x++2B6PN/BWYVGdOeFV4xnwmbzsnzFWHVd8Z8Im87J85Vls/vSKba3dj6mGiIrcoAiIgC9a4g3GgjURxLxEB3TIvKIV1K1xPdGdpKPzD73MRp9akK4TkXlGaGpa4nuT7NlH5eJ3ODp9a7VXYpFTx75M9rGAaydfNxk8gVBqaHXPC5PkdTo9SrasyfFczLK0OM5QUuHAl2a17yXZkbRvjyeMgfEqD5S7qUkhLKPubPGHv3eSNTR7+ZQWeodI4ue4ucdJc4kk85KkU6KT4z4LyI2o2lGPCtZfmSPKXL2etOaCYovwNJufLdrPNqXa4u9HMPgq3KyMXejmCa2EYKKivP8DZtkrJTlJ55fk+GJfUyebf8pVdVYrEvqZPNv8AlKrqvezuUvQ07W5x9fweIiK0KUyKH61nls+YKxgVcKYEvaBrzhbnvoX0yc3a63DZnU+INNQyN5Y8ONp4y02ID9TrbHetVO0OcfUvtk8pehYxeOIAudQWkyXyypcTiz6SUPt3zDokZyPYdI59R2rkO7VuqF73UNDJZjbtqJGHv3ajE134Rx21nRqvesLo0+7LukMrpt4pM3eo7tfMA3OldqIa61wwWty6eKy5ciLOTCSXI6X2P32wPR5v4KzCrP2P32wPR5v4KzCwZPCq8Yz4RN52T5yrDlV3xnwibzsnzFWWz+9Iptrd2PqYaIitygCIiAIiIAsmsxGSbN317n5oDW5xJsALADYsZFjCM5fIIiLJg9CsjF3o5gq3BWRi70cwVXtD5fX8F5sn5/T8n5qIs9rmnU4Fp6RZQfgip/Gy/wDDqU9siroWzr7rwW1lFdvfWSBcEVP42b/h/wBU4Iqfxsv/AA6lPFEctMum0QMcdnzkaBxR31Ofy7At8Lr5vdi2RbdPpqo70oohWVWA0mHPY2OSSSYOa4tuyzWgg9tYazxBY27DkMyupxilELuzGunaB38YH1lh95uo7QORRued0ji55LnON3E6SSeMlTbc2ynET/os2mKU9pfSGuOgtIPE7486manTydaectFfo9VCNzSWEyv1JWyQvz4nujcLgOYS11joOkL4XUx3VMjP7KxBzGAiCXusB/KTpZf8rrjmsocqg6AIiIDpfY/fbA9Hm/grMKs/Y/fbA9Hm/grMIDwqvGM+ETedk+cqw5Vd8Z8Jm87J8xVls/vSKba3dj6mGiIrcoAiIgCIiAIiIAiIgPQp63dfnAtvEf6nqAotVlULO8sm6q+yrO48E/4YJ/ER/qenDBP4iP8AU9QBerX7JT+k3e3aj9RO5d1ydzSBDG0kEBwLiWk6jY67KDTTue4ueS5zjck6SSdZJX4RbK6oV91Gq2+y3vvIXrXWNxoI0gjWDtXiLaaSf5XYX/b+BiRovVU13C1rlzB3Ro8ttjbaAq5KwW5fje81Jhce0nFhfUJG976xcepct3VsmP7PxSZjRaOQ79FszJCSR0Ozm9C57U1dnY14HWaO7tqk3z5Mh6Iijks6X2P32wPR5v4KzCrP2P32wPR5v4KzCA8KrxjPhE3nZPnKsOVXjGfCZvOyfOVZbP70im2t3Y+phIiK3KAIiIAiIgCIiAIiIAiIgCIiAIiIAiIgPpTzGN7XNNnNcHA7CDcLfbvNAKqio69g2Rv5BI3Pb6nBw6Qo6pzQ0/0/J6spzpdEHuZfa0b833hyrtfDMFLyLfZdmLHDz/BXhF6vFTnQnS+x++2P9vN/BWYVZ+x++2B6PN/BWYQHhVeMY8Jm87J85Vhyq8Yz4TN52T5yrLZ/ekU21u7H1NrTZKtkaHMmBaeMM9fGtJXUhhkcx2tp17RxH1Lf5J1IYx2dqdIxo2Aua63wAX6yvobhso4u0d8Wn+nqU+M2p7rKqVcXXvRXEwMNwFk7M4TAEDt25ve9N9I5VrKuJrXEMdntH3rEX6Cs3CJCI6i3HD/ID+pWJQU++SsZ+JwHRx+662LKbyzU8NJJG0dkyW07pXO7bMDg0agNB0k8i0rACRc2Fxc67DjNuNTygqRUxP1WLpI+j7vuIUDe3NJB4iR6l5rk3lM92wjHDiTnCtzJlVEJYasOYb/5RBBGgggv0Fa5uSlIZTH/AGiwOBzdMTg240EZ5dZTHckP+Ck8875GLlEw7Y+Ufio1bslOUXLl9CXbGqFcJqC48+L/AJJLlTkR9AETnTZ7JHFpcGEZuo3tc52i56FtML3MGVUQlhqw5jr2O8kajYggv0G60hyjMtA6lqCc6JzHwGxvoOa6N3M0m3q2KW7neKGOOmiJ7WZ1Xo/MwxubboLliyV0K854r9/E9UwonbjHBpefB8iAY9hBo6h8LjnFhHbWtcEBwNtNtBWfklkm7EXyNa8RiNoNy0uuSbAWBGxbndapM2rY/wAZEL87HEfAj1LI3OGGJ8Frj6RJMTsLYIw0D9T3epbHdJ0Ka5/3JqjRFal1yXDP+fc1GUuRbcPb3Spa57hdkYY67raDpvZo5SsSiyeY2AT1cpijeSImtbnSyW1kAmzWjaVvd1kXrIhtiA9b3L6bqWFOj+jlgO9Mi3obGlu3ZcW9S8wtk1BN8ZHu2mEZWOMeEcfv4s1+HZCMqwX0lS17Gg5zXNc2VpsSAWatO26j2GYaJzm74GO4mkE36Ro6F9cncbfRVDZWau9eOJzDrB+I5Qv32gru5Ozmb/dhGotLri3Qty302m/oRpdnKMWlh54n3qcmBELyTsaL20h2tfKXJp+ZnxObK38hN/Ufgtjlp3sXO/4NXyyNmOdIzisHdINv6+5FKW5vZMuEO03MEbsugbklTeSeF2lr4w63FoOa73OCieUkIbUvtx5rukjStvuZT5uIsH42SNP6c4e9oWL/AI6X9DOle5qI/XBxTHKD6PVTQ+Kmkj/Q8t/osFS3dXpRHjNYBoBlzv1ta8+8lRJc+dYdL7H77YHo838FZhVn7H77YHo838FZhAeFV3xnwmbzsnzlWIKrvjPhE3nZPmKstn96RTbW7sfU+1Of8JJbili+D1KaKdtXTdt94Fj+Rw4/gVFYPBJPOxfB6zsk8QzJDGdT9XlDrHwU+yOU2vAqqpYaT8TGpKcx/SWO1tiIPQ9q+ODvzDI/8ETyPKdZjfmv0KR43R2Esg+9CWu5w5tvd8FpMOMcdO50wc4SPDQGmx7mLk353D3LKlvLJiUN2WDPyNn+sZ5Lh8D/AEWox6nzKiQbTnD/AFaev1Lb4JV04mAiZI1zgW3c6426uhfDLGC0jHfibbpaeohYi/8A0+pmSzV9Cdbkngcnnj8jFp8mdzmUVTZZywMY/PzWuD3OIN2jRoAvbWtxuSeByeePyMXP8nMddR1jZA4hm+WkAvYsJ7bQNZA09ChqM3OzcZYOVca6XYsowcY8Im87J87lvaKv+jwYfL+CoqCebOiDh6rqP4jKHzSOabtdI9wOq4LiR7lssQ+z6XzlV8Y1NksqKf8AeDK6EsOUl/eKJ7us0OfSxyjTvb7f6ZB1hvrWryb7TEqWDxNMQ7y5GGV+jiN3Af6VKsNjZiWFxiQ6HRsDjsdEQHe9qhGR1dv+NGTie6YjmsQ33WVfVns5Qfy5/v3La5LtoWL5sf37H73Wz/i4/Mj53KdZN4vFiVIM8B/ahkzHWNnAabjYdYPKoPusRl1bE1oJJiAAGkkl7gAAolh2KTUU2dE4xvaS1wOo2Olrm8eniW1U9rRFJ8VyNEtT2Gpm2sp8zoWUe5WxwL6M5jrE70blruRrtbTz3HMud4dGW1DA4WIkAIOsEGxBC6hkvulMqntinbvcjrBpGmNx2bWnk086i+W1CIsXaW6BIY5OknNPvaSmnssi3XZ5cDGqrplFXU+fE+OVdG+UR721zrF980E2vm21LzJ/DjTMdJOQzOAFidQGnTynYvzlhM5ojzXEXL72JH4diiz5S7viTzkn4qTCLlDBDsmoWN+JlYvWiaZzxqNgL7ALBbDIZ9sRp+WS3rBC0S3mRI/+Qp/Oj4FbLFitrozXS27YvqvuRLdxizcan5Wwu9cTVAlPt3KTOxqfkZCPVE1QFc2didK7H77YHo838FZlVn7H77YHo838FZhAeFV3xnwmbzsnzlWIKrxjB/xM3nZPnKstn96RTbW7sfUzaWgeaKQgHTIxwFtJDQQSBx997itOx5aQRoIII5CNK2H94qjxh0cg6lgzzmRxc43cTcnarSKfHJSSceGCZ1FV9Io3OaLlzLWGk5wIuPX8VoseonRRwNI0BpueLPc65Hw9SwKPFZYQRG7NBNyLA6dXGF9KjHJpGlr33adYs3qWuMHF8ORtlbGS48z54S8tnjI1h7fipRlXSl8IIFyx1/8ASRY/0UTpK18Ls6M5pta9gdB51lnKOo8Z/wAW9SzODck14HmE4qDi/E6ZuUQObROLhYOmcW34wGtFxyXBHQuWS4fJvrmCN5eHOGaGkuvfYAtjTZb1kTGsZOWtaA1oDWaANQ71fX+/9d/9g/pj/wCq0wqshOUuHEk2XVWVwg8/D0X8mzqsnf7Ow58k1vpFRmxtbovGw9s4eUQNOy4CwMTw17cLpXlrgBLPe4OgPLc0nYDmla7EcpqipLDNIXmN2cy4boOjTYCx1DWsuTLutcC105IIsQWxkEfpWVXYsPhnOX9jy7KXlLKWML75fHzJHklje9YRV6dMZcG//q0NHvutVuYQF2INIGhrHlx2XFh7yoxHVvaxzA4hjy0uHEcy5b6rrYYZlTU0rMyCTMbcmwawnTtJFysype7NR+YR1C3oOWcRJRusBzKuGQA23sZruLOa8m19uorH3QMnzdtZC0mKdrXvt9xzmg3PIdu2+1aKvywqqhhjmlz2O1gtZ8c246F7FlhVMDGtlOYxoYGEAsLRxOYdDuleYVWQUcY4fue7L6rJTznDx6Mx8nKN8tXC2MEnfGO0cQa4OLjyABbvKbERVYteM5zWvZG0jSCGd8ea+csCTLKXMcyKOGDPFnuhjDHuHGM65sOZayixSSAERkC+vtWk+si62bkpS3n5YRo7SMY7ifjl+hv8s2ktjPEHPuecNsoqtm/KOcixeCNhYzqWsWyuLisM1WyUpZQUk3O4c7EYeTPd+ljio2ptuT016x8h1Rwu07C5wHwDl41DxVJ9DZpY710V1OU7rNQJMarCDcCUN/QxrT7wVEVn4/X/AEirnl8bNLJ+t5cPisBc6dedL7H77YHo838FZhVn7H77YHo838FZhAeFV4xnwmbzsnzlWIUTqdzKjke57hJdzi42fou43NtCmaW6NTbkV2v0071FQ8DiyLsvBXRbJfaHqTgrotkvtD1Kf7dX1Kv3Xd0ONIuy8FdFsl9p/wCE4K6LZL7Q9Se3V9TPuu7ocaRdl4K6LZL7Q9ScFdFsl9oepPbq+o92XdDjSLsvBXRbJfaHqTgrotkvtD1J7dX1Huu7ocaRdl4K6LZL7Q9ScFdFsl9oepPbq+pj3Xd0ONIuy8FdFsl9oepOCui2S+0PUnt1fUz7ru6HGkXZeCui2S+0PUnBVRbJfaHqT26vqY913dDjSLsvBXRbJfaHqTgrotkvtD1J7dX1M+67uhxpF2XgqotkvtD1JwV0WyX2h6k9ur6j3Xd0ONKYYHW/Q8FxCpOglu9MO1zm5gH6nhTXgrotkvtD1LKxDc9pZ6IUbhIIQ8SENeQ5zhcjOdxi51flGxRtTq4WQ3YkrR6Cyq3fngqGV4rN8AOF/hm9qepOADC/wze1PUq0ujl/Y/fbH+3m+LFZhQ7JbcqosMqN/phIJMxzO2eXCzrX0W5FMUAREQBERAEREAREQBERAEREAREQBERAEREAREQBERAEREAREQH/2Q==">
            <a:hlinkClick r:id="rId3"/>
          </p:cNvPr>
          <p:cNvSpPr>
            <a:spLocks noChangeAspect="1" noChangeArrowheads="1"/>
          </p:cNvSpPr>
          <p:nvPr/>
        </p:nvSpPr>
        <p:spPr bwMode="auto">
          <a:xfrm>
            <a:off x="8695500" y="-589390"/>
            <a:ext cx="1971675" cy="23145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22" name="TextBox 21"/>
          <p:cNvSpPr txBox="1"/>
          <p:nvPr/>
        </p:nvSpPr>
        <p:spPr>
          <a:xfrm>
            <a:off x="5569670" y="1982602"/>
            <a:ext cx="4641130" cy="2308324"/>
          </a:xfrm>
          <a:prstGeom prst="rect">
            <a:avLst/>
          </a:prstGeom>
          <a:noFill/>
        </p:spPr>
        <p:txBody>
          <a:bodyPr wrap="squar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400" b="0" i="1" u="sng" strike="noStrike" kern="1200" cap="none" spc="0" normalizeH="0" baseline="0" noProof="0" dirty="0">
                <a:ln>
                  <a:noFill/>
                </a:ln>
                <a:solidFill>
                  <a:srgbClr val="FF0000"/>
                </a:solidFill>
                <a:effectLst/>
                <a:uLnTx/>
                <a:uFillTx/>
                <a:latin typeface="Arial" panose="020B0604020202020204" pitchFamily="34" charset="0"/>
                <a:ea typeface="ＭＳ Ｐゴシック" pitchFamily="-106" charset="-128"/>
                <a:cs typeface="Arial" panose="020B0604020202020204" pitchFamily="34" charset="0"/>
              </a:rPr>
              <a:t>Aggressively</a:t>
            </a:r>
            <a:r>
              <a:rPr kumimoji="0" lang="en-US" sz="2400" b="0" i="0" u="sng" strike="noStrike" kern="1200" cap="none" spc="0" normalizeH="0" baseline="0" noProof="0" dirty="0">
                <a:ln>
                  <a:noFill/>
                </a:ln>
                <a:solidFill>
                  <a:srgbClr val="FF0000"/>
                </a:solidFill>
                <a:effectLst/>
                <a:uLnTx/>
                <a:uFillTx/>
                <a:latin typeface="Arial" panose="020B0604020202020204" pitchFamily="34" charset="0"/>
                <a:ea typeface="ＭＳ Ｐゴシック" pitchFamily="-106" charset="-128"/>
                <a:cs typeface="Arial" panose="020B0604020202020204" pitchFamily="34" charset="0"/>
              </a:rPr>
              <a:t> prevent and treat</a:t>
            </a: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06" charset="-128"/>
                <a:cs typeface="Arial" panose="020B0604020202020204" pitchFamily="34" charset="0"/>
              </a:rPr>
              <a:t> the </a:t>
            </a:r>
            <a:r>
              <a:rPr kumimoji="0" lang="en-US" sz="2400" b="0" i="1"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06" charset="-128"/>
                <a:cs typeface="Arial" panose="020B0604020202020204" pitchFamily="34" charset="0"/>
              </a:rPr>
              <a:t>“Three H-Bombs of TBI”</a:t>
            </a:r>
          </a:p>
          <a:p>
            <a:pPr marL="914400" marR="0" lvl="2"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Hypoxemia</a:t>
            </a:r>
          </a:p>
          <a:p>
            <a:pPr marL="914400" marR="0" lvl="2"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Hypotension</a:t>
            </a:r>
          </a:p>
          <a:p>
            <a:pPr marL="914400" marR="0" lvl="2"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Hyperventilation</a:t>
            </a: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23" name="Picture 6" descr="http://2.bp.blogspot.com/_IKjEMS-kiO0/TQhigC-WEMI/AAAAAAAAAE0/2ozbJCn7B_s/s1600/bomb-Thermonuclear_Explosion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875" t="13094" r="8981" b="15862"/>
          <a:stretch/>
        </p:blipFill>
        <p:spPr bwMode="auto">
          <a:xfrm>
            <a:off x="10210800" y="5741109"/>
            <a:ext cx="1926873" cy="1116891"/>
          </a:xfrm>
          <a:prstGeom prst="roundRect">
            <a:avLst>
              <a:gd name="adj" fmla="val 8594"/>
            </a:avLst>
          </a:prstGeom>
          <a:solidFill>
            <a:srgbClr val="FFFFFF">
              <a:shade val="85000"/>
            </a:srgbClr>
          </a:solidFill>
          <a:ln>
            <a:noFill/>
          </a:ln>
          <a:effectLst/>
        </p:spPr>
      </p:pic>
      <p:pic>
        <p:nvPicPr>
          <p:cNvPr id="25" name="Picture 1" descr="C:\Users\dspaite\Desktop\Documents\Dan\Work\Research\EPIC-Adults\Media, Articles, Logos, Summaries, Info Sheets, Etc\EPIC Logo\EPIC-TBI_logo.jpg"/>
          <p:cNvPicPr>
            <a:picLocks noChangeAspect="1" noChangeArrowheads="1"/>
          </p:cNvPicPr>
          <p:nvPr/>
        </p:nvPicPr>
        <p:blipFill>
          <a:blip r:embed="rId5" cstate="print"/>
          <a:srcRect/>
          <a:stretch>
            <a:fillRect/>
          </a:stretch>
        </p:blipFill>
        <p:spPr bwMode="auto">
          <a:xfrm>
            <a:off x="4969424" y="138650"/>
            <a:ext cx="1378466" cy="12259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7" name="Picture 1" descr="C:\Users\dspaite\Desktop\Documents\Dan\Work\UA Logo-Block-Verticle.png"/>
          <p:cNvPicPr>
            <a:picLocks noChangeAspect="1" noChangeArrowheads="1"/>
          </p:cNvPicPr>
          <p:nvPr/>
        </p:nvPicPr>
        <p:blipFill>
          <a:blip r:embed="rId6" cstate="print"/>
          <a:srcRect/>
          <a:stretch>
            <a:fillRect/>
          </a:stretch>
        </p:blipFill>
        <p:spPr bwMode="auto">
          <a:xfrm>
            <a:off x="6910552" y="77654"/>
            <a:ext cx="1282272" cy="1323635"/>
          </a:xfrm>
          <a:prstGeom prst="rect">
            <a:avLst/>
          </a:prstGeom>
          <a:noFill/>
        </p:spPr>
      </p:pic>
      <p:pic>
        <p:nvPicPr>
          <p:cNvPr id="29" name="Picture 4" descr="oximeter and capnograph handheld"/>
          <p:cNvPicPr>
            <a:picLocks noChangeAspect="1" noChangeArrowheads="1"/>
          </p:cNvPicPr>
          <p:nvPr/>
        </p:nvPicPr>
        <p:blipFill>
          <a:blip r:embed="rId7" cstate="print"/>
          <a:srcRect/>
          <a:stretch>
            <a:fillRect/>
          </a:stretch>
        </p:blipFill>
        <p:spPr bwMode="auto">
          <a:xfrm>
            <a:off x="249651" y="1416645"/>
            <a:ext cx="1981200" cy="1623956"/>
          </a:xfrm>
          <a:prstGeom prst="rect">
            <a:avLst/>
          </a:prstGeom>
          <a:noFill/>
        </p:spPr>
      </p:pic>
      <p:pic>
        <p:nvPicPr>
          <p:cNvPr id="32" name="Picture 45"/>
          <p:cNvPicPr>
            <a:picLocks noChangeAspect="1" noChangeArrowheads="1"/>
          </p:cNvPicPr>
          <p:nvPr/>
        </p:nvPicPr>
        <p:blipFill>
          <a:blip r:embed="rId8" cstate="print"/>
          <a:srcRect r="9334" b="51312"/>
          <a:stretch>
            <a:fillRect/>
          </a:stretch>
        </p:blipFill>
        <p:spPr bwMode="auto">
          <a:xfrm rot="21475046">
            <a:off x="5594230" y="5628547"/>
            <a:ext cx="3687005" cy="935288"/>
          </a:xfrm>
          <a:prstGeom prst="rect">
            <a:avLst/>
          </a:prstGeom>
          <a:noFill/>
          <a:ln w="9525">
            <a:noFill/>
            <a:miter lim="800000"/>
            <a:headEnd/>
            <a:tailEnd/>
          </a:ln>
        </p:spPr>
      </p:pic>
      <p:pic>
        <p:nvPicPr>
          <p:cNvPr id="35" name="Picture 34"/>
          <p:cNvPicPr>
            <a:picLocks noChangeAspect="1" noChangeArrowheads="1"/>
          </p:cNvPicPr>
          <p:nvPr/>
        </p:nvPicPr>
        <p:blipFill>
          <a:blip r:embed="rId9" cstate="print"/>
          <a:srcRect/>
          <a:stretch>
            <a:fillRect/>
          </a:stretch>
        </p:blipFill>
        <p:spPr bwMode="auto">
          <a:xfrm>
            <a:off x="10210800" y="2861347"/>
            <a:ext cx="1926873" cy="2785590"/>
          </a:xfrm>
          <a:prstGeom prst="rect">
            <a:avLst/>
          </a:prstGeom>
          <a:ln>
            <a:noFill/>
          </a:ln>
          <a:effectLst>
            <a:outerShdw blurRad="190500" algn="tl" rotWithShape="0">
              <a:srgbClr val="000000">
                <a:alpha val="70000"/>
              </a:srgbClr>
            </a:outerShdw>
          </a:effectLst>
        </p:spPr>
      </p:pic>
      <p:pic>
        <p:nvPicPr>
          <p:cNvPr id="36" name="Picture 2" descr="C:\Users\dspaite\Desktop\Documents\Dan\Work\Research\EPIC-Adults\EPIC Education\EPIC Presentations, Conferences, Etc\UA-EM Grand Rounds 5-2012\SmartBag Photo.jpg"/>
          <p:cNvPicPr>
            <a:picLocks noChangeAspect="1" noChangeArrowheads="1"/>
          </p:cNvPicPr>
          <p:nvPr/>
        </p:nvPicPr>
        <p:blipFill>
          <a:blip r:embed="rId10" cstate="print"/>
          <a:srcRect/>
          <a:stretch>
            <a:fillRect/>
          </a:stretch>
        </p:blipFill>
        <p:spPr bwMode="auto">
          <a:xfrm>
            <a:off x="4563428" y="3935615"/>
            <a:ext cx="3568923" cy="1874283"/>
          </a:xfrm>
          <a:prstGeom prst="rect">
            <a:avLst/>
          </a:prstGeom>
          <a:noFill/>
        </p:spPr>
      </p:pic>
      <p:pic>
        <p:nvPicPr>
          <p:cNvPr id="37" name="Picture 36" descr="07temp"/>
          <p:cNvPicPr>
            <a:picLocks noChangeAspect="1" noChangeArrowheads="1" noCrop="1"/>
          </p:cNvPicPr>
          <p:nvPr/>
        </p:nvPicPr>
        <p:blipFill>
          <a:blip r:embed="rId11" cstate="print"/>
          <a:srcRect/>
          <a:stretch>
            <a:fillRect/>
          </a:stretch>
        </p:blipFill>
        <p:spPr bwMode="auto">
          <a:xfrm>
            <a:off x="2373965" y="1430401"/>
            <a:ext cx="2453396" cy="1617500"/>
          </a:xfrm>
          <a:prstGeom prst="rect">
            <a:avLst/>
          </a:prstGeom>
          <a:ln>
            <a:noFill/>
          </a:ln>
          <a:effectLst>
            <a:outerShdw blurRad="190500" algn="tl" rotWithShape="0">
              <a:srgbClr val="000000">
                <a:alpha val="70000"/>
              </a:srgbClr>
            </a:outerShdw>
          </a:effectLst>
        </p:spPr>
      </p:pic>
      <p:sp>
        <p:nvSpPr>
          <p:cNvPr id="38" name="TextBox 37"/>
          <p:cNvSpPr txBox="1"/>
          <p:nvPr/>
        </p:nvSpPr>
        <p:spPr>
          <a:xfrm>
            <a:off x="249651" y="3253655"/>
            <a:ext cx="4855749" cy="1200329"/>
          </a:xfrm>
          <a:prstGeom prst="rect">
            <a:avLst/>
          </a:prstGeom>
          <a:noFill/>
        </p:spPr>
        <p:txBody>
          <a:bodyPr wrap="squar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3333FF"/>
                </a:solidFill>
                <a:effectLst/>
                <a:uLnTx/>
                <a:uFillTx/>
                <a:latin typeface="Arial" panose="020B0604020202020204" pitchFamily="34" charset="0"/>
                <a:ea typeface="ＭＳ Ｐゴシック" pitchFamily="-106" charset="-128"/>
                <a:cs typeface="Arial" panose="020B0604020202020204" pitchFamily="34" charset="0"/>
              </a:rPr>
              <a:t>Scope of Implementation</a:t>
            </a:r>
            <a:r>
              <a:rPr kumimoji="0" lang="en-US" sz="2400" b="1" i="0" u="none" strike="noStrike" kern="1200" cap="none" spc="0" normalizeH="0" baseline="0" noProof="0" dirty="0">
                <a:ln>
                  <a:noFill/>
                </a:ln>
                <a:solidFill>
                  <a:srgbClr val="3333FF"/>
                </a:solidFill>
                <a:effectLst/>
                <a:uLnTx/>
                <a:uFillTx/>
                <a:latin typeface="Arial" panose="020B0604020202020204" pitchFamily="34" charset="0"/>
                <a:ea typeface="ＭＳ Ｐゴシック" pitchFamily="-106" charset="-128"/>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4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EMS Agencies</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&gt;130 certified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~93% of TBIs statewide  </a:t>
            </a:r>
          </a:p>
        </p:txBody>
      </p:sp>
      <p:sp>
        <p:nvSpPr>
          <p:cNvPr id="39" name="TextBox 38"/>
          <p:cNvSpPr txBox="1"/>
          <p:nvPr/>
        </p:nvSpPr>
        <p:spPr>
          <a:xfrm>
            <a:off x="170121" y="5191240"/>
            <a:ext cx="476935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4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EMS Providers</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&gt;11,000 trained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&gt;80% of active providers)</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106" charset="-128"/>
              <a:cs typeface="Arial" panose="020B0604020202020204" pitchFamily="34" charset="0"/>
            </a:endParaRPr>
          </a:p>
        </p:txBody>
      </p:sp>
      <p:sp>
        <p:nvSpPr>
          <p:cNvPr id="40" name="TextBox 39"/>
          <p:cNvSpPr txBox="1"/>
          <p:nvPr/>
        </p:nvSpPr>
        <p:spPr>
          <a:xfrm>
            <a:off x="184989" y="5986591"/>
            <a:ext cx="398458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4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Major TBI Cases</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-Total: ~22,000; Intubated: 4,000</a:t>
            </a:r>
          </a:p>
        </p:txBody>
      </p:sp>
      <p:sp>
        <p:nvSpPr>
          <p:cNvPr id="24" name="TextBox 23"/>
          <p:cNvSpPr txBox="1"/>
          <p:nvPr/>
        </p:nvSpPr>
        <p:spPr>
          <a:xfrm>
            <a:off x="231098" y="4572441"/>
            <a:ext cx="489285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4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Master Trainers</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&gt;600 statewide</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106" charset="-128"/>
              <a:cs typeface="Arial" panose="020B0604020202020204" pitchFamily="34" charset="0"/>
            </a:endParaRPr>
          </a:p>
        </p:txBody>
      </p:sp>
      <p:pic>
        <p:nvPicPr>
          <p:cNvPr id="20" name="Picture 2" descr="AFCA_Logo_Transparent_Background_547x510px.png">
            <a:extLst>
              <a:ext uri="{FF2B5EF4-FFF2-40B4-BE49-F238E27FC236}">
                <a16:creationId xmlns:a16="http://schemas.microsoft.com/office/drawing/2014/main" id="{1565DC4D-B748-45D5-9280-9CABF0678DD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431081" y="-141534"/>
            <a:ext cx="1915250" cy="1786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2864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52836" y="-30138"/>
            <a:ext cx="5774075" cy="6876116"/>
          </a:xfrm>
          <a:prstGeom prst="rect">
            <a:avLst/>
          </a:prstGeom>
        </p:spPr>
      </p:pic>
      <p:sp>
        <p:nvSpPr>
          <p:cNvPr id="3" name="TextBox 2"/>
          <p:cNvSpPr txBox="1"/>
          <p:nvPr/>
        </p:nvSpPr>
        <p:spPr>
          <a:xfrm>
            <a:off x="246794" y="489950"/>
            <a:ext cx="4705350" cy="4401205"/>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TBI QI Tool:</a:t>
            </a:r>
          </a:p>
          <a:p>
            <a:r>
              <a:rPr lang="en-US" sz="2800" dirty="0">
                <a:latin typeface="Arial" panose="020B0604020202020204" pitchFamily="34" charset="0"/>
                <a:cs typeface="Arial" panose="020B0604020202020204" pitchFamily="34" charset="0"/>
              </a:rPr>
              <a:t>For use either agency wide or on an individual crew basis</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Goal is excellent care and best outcomes possible</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Available at www.epic.arizona.edu</a:t>
            </a:r>
          </a:p>
        </p:txBody>
      </p:sp>
    </p:spTree>
    <p:extLst>
      <p:ext uri="{BB962C8B-B14F-4D97-AF65-F5344CB8AC3E}">
        <p14:creationId xmlns:p14="http://schemas.microsoft.com/office/powerpoint/2010/main" val="10568806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gn="l"/>
            <a:br>
              <a:rPr lang="en-US" dirty="0"/>
            </a:br>
            <a:br>
              <a:rPr lang="en-US" dirty="0"/>
            </a:br>
            <a:endParaRPr lang="en-US" dirty="0"/>
          </a:p>
        </p:txBody>
      </p:sp>
      <p:sp>
        <p:nvSpPr>
          <p:cNvPr id="7" name="TextBox 6"/>
          <p:cNvSpPr txBox="1"/>
          <p:nvPr/>
        </p:nvSpPr>
        <p:spPr>
          <a:xfrm>
            <a:off x="1196557" y="1182484"/>
            <a:ext cx="9798901" cy="3354765"/>
          </a:xfrm>
          <a:prstGeom prst="rect">
            <a:avLst/>
          </a:prstGeom>
          <a:noFill/>
        </p:spPr>
        <p:txBody>
          <a:bodyPr wrap="none" rtlCol="0">
            <a:spAutoFit/>
          </a:bodyPr>
          <a:lstStyle/>
          <a:p>
            <a:pPr algn="ctr"/>
            <a:r>
              <a:rPr lang="en-US" sz="2800" dirty="0">
                <a:latin typeface="Arial" panose="020B0604020202020204" pitchFamily="34" charset="0"/>
                <a:cs typeface="Arial" panose="020B0604020202020204" pitchFamily="34" charset="0"/>
              </a:rPr>
              <a:t>Arizona Fire Depts and EMS Agencies</a:t>
            </a:r>
          </a:p>
          <a:p>
            <a:pPr algn="ctr"/>
            <a:endParaRPr lang="en-US" sz="3200" dirty="0">
              <a:latin typeface="Arial" panose="020B0604020202020204" pitchFamily="34" charset="0"/>
              <a:cs typeface="Arial" panose="020B0604020202020204" pitchFamily="34" charset="0"/>
            </a:endParaRPr>
          </a:p>
          <a:p>
            <a:pPr algn="ctr"/>
            <a:endParaRPr lang="en-US" sz="3200" dirty="0">
              <a:latin typeface="Arial" panose="020B0604020202020204" pitchFamily="34" charset="0"/>
              <a:cs typeface="Arial" panose="020B0604020202020204" pitchFamily="34" charset="0"/>
            </a:endParaRPr>
          </a:p>
          <a:p>
            <a:pPr algn="ctr"/>
            <a:endParaRPr lang="en-US" sz="3200" dirty="0">
              <a:latin typeface="Arial" panose="020B0604020202020204" pitchFamily="34" charset="0"/>
              <a:cs typeface="Arial" panose="020B0604020202020204" pitchFamily="34" charset="0"/>
            </a:endParaRPr>
          </a:p>
          <a:p>
            <a:pPr algn="ctr"/>
            <a:endParaRPr lang="en-US" sz="3200" dirty="0">
              <a:latin typeface="Arial" panose="020B0604020202020204" pitchFamily="34" charset="0"/>
              <a:cs typeface="Arial" panose="020B0604020202020204" pitchFamily="34" charset="0"/>
            </a:endParaRPr>
          </a:p>
          <a:p>
            <a:pPr algn="ctr"/>
            <a:r>
              <a:rPr lang="en-US" sz="2800" dirty="0">
                <a:latin typeface="Arial" panose="020B0604020202020204" pitchFamily="34" charset="0"/>
                <a:cs typeface="Arial" panose="020B0604020202020204" pitchFamily="34" charset="0"/>
              </a:rPr>
              <a:t>Arizona Department of Health Services</a:t>
            </a:r>
          </a:p>
          <a:p>
            <a:pPr algn="ctr"/>
            <a:r>
              <a:rPr lang="en-US" sz="2800" dirty="0">
                <a:latin typeface="Arial" panose="020B0604020202020204" pitchFamily="34" charset="0"/>
                <a:cs typeface="Arial" panose="020B0604020202020204" pitchFamily="34" charset="0"/>
              </a:rPr>
              <a:t>Bureau of Emergency Medical </a:t>
            </a:r>
            <a:r>
              <a:rPr lang="en-US" sz="2800">
                <a:latin typeface="Arial" panose="020B0604020202020204" pitchFamily="34" charset="0"/>
                <a:cs typeface="Arial" panose="020B0604020202020204" pitchFamily="34" charset="0"/>
              </a:rPr>
              <a:t>Services and Trauma </a:t>
            </a:r>
            <a:r>
              <a:rPr lang="en-US" sz="2800" dirty="0">
                <a:latin typeface="Arial" panose="020B0604020202020204" pitchFamily="34" charset="0"/>
                <a:cs typeface="Arial" panose="020B0604020202020204" pitchFamily="34" charset="0"/>
              </a:rPr>
              <a:t>System</a:t>
            </a:r>
          </a:p>
        </p:txBody>
      </p:sp>
      <p:grpSp>
        <p:nvGrpSpPr>
          <p:cNvPr id="3" name="Group 2">
            <a:extLst>
              <a:ext uri="{FF2B5EF4-FFF2-40B4-BE49-F238E27FC236}">
                <a16:creationId xmlns:a16="http://schemas.microsoft.com/office/drawing/2014/main" id="{DEA87DDF-D3CD-4BFD-B8C4-5C17E741EEB3}"/>
              </a:ext>
            </a:extLst>
          </p:cNvPr>
          <p:cNvGrpSpPr/>
          <p:nvPr/>
        </p:nvGrpSpPr>
        <p:grpSpPr>
          <a:xfrm>
            <a:off x="3526958" y="1752604"/>
            <a:ext cx="4529666" cy="1491868"/>
            <a:chOff x="1143001" y="2980806"/>
            <a:chExt cx="6178796" cy="2048395"/>
          </a:xfrm>
        </p:grpSpPr>
        <p:pic>
          <p:nvPicPr>
            <p:cNvPr id="1026" name="Picture 2"/>
            <p:cNvPicPr>
              <a:picLocks noChangeAspect="1" noChangeArrowheads="1"/>
            </p:cNvPicPr>
            <p:nvPr/>
          </p:nvPicPr>
          <p:blipFill>
            <a:blip r:embed="rId4" cstate="print"/>
            <a:srcRect/>
            <a:stretch>
              <a:fillRect/>
            </a:stretch>
          </p:blipFill>
          <p:spPr bwMode="auto">
            <a:xfrm>
              <a:off x="1143001" y="3048001"/>
              <a:ext cx="2088276" cy="1981200"/>
            </a:xfrm>
            <a:prstGeom prst="rect">
              <a:avLst/>
            </a:prstGeom>
            <a:noFill/>
            <a:ln w="9525">
              <a:noFill/>
              <a:miter lim="800000"/>
              <a:headEnd/>
              <a:tailEnd/>
            </a:ln>
            <a:effectLst/>
          </p:spPr>
        </p:pic>
        <p:pic>
          <p:nvPicPr>
            <p:cNvPr id="1028" name="Picture 4" descr="https://www.rkb.us/contentimages/1385379.png-sm.jpg"/>
            <p:cNvPicPr>
              <a:picLocks noChangeAspect="1" noChangeArrowheads="1"/>
            </p:cNvPicPr>
            <p:nvPr/>
          </p:nvPicPr>
          <p:blipFill rotWithShape="1">
            <a:blip r:embed="rId5" cstate="print"/>
            <a:srcRect l="12390" t="9850" r="25898" b="14299"/>
            <a:stretch/>
          </p:blipFill>
          <p:spPr bwMode="auto">
            <a:xfrm>
              <a:off x="5349064" y="2980806"/>
              <a:ext cx="1972733" cy="1829761"/>
            </a:xfrm>
            <a:prstGeom prst="rect">
              <a:avLst/>
            </a:prstGeom>
            <a:noFill/>
          </p:spPr>
        </p:pic>
      </p:grpSp>
      <p:sp>
        <p:nvSpPr>
          <p:cNvPr id="9" name="Rectangle 8"/>
          <p:cNvSpPr/>
          <p:nvPr/>
        </p:nvSpPr>
        <p:spPr>
          <a:xfrm>
            <a:off x="1871133" y="5782733"/>
            <a:ext cx="6096000" cy="523220"/>
          </a:xfrm>
          <a:prstGeom prst="rect">
            <a:avLst/>
          </a:prstGeom>
        </p:spPr>
        <p:txBody>
          <a:bodyPr wrap="square">
            <a:spAutoFit/>
          </a:bodyPr>
          <a:lstStyle/>
          <a:p>
            <a:r>
              <a:rPr lang="en-US" sz="2800" dirty="0">
                <a:solidFill>
                  <a:schemeClr val="bg1">
                    <a:lumMod val="95000"/>
                  </a:schemeClr>
                </a:solidFill>
              </a:rPr>
              <a:t>WWW.EPIC.ARIZONA.EDU</a:t>
            </a:r>
          </a:p>
        </p:txBody>
      </p:sp>
      <p:sp>
        <p:nvSpPr>
          <p:cNvPr id="8" name="Title 1">
            <a:extLst>
              <a:ext uri="{FF2B5EF4-FFF2-40B4-BE49-F238E27FC236}">
                <a16:creationId xmlns:a16="http://schemas.microsoft.com/office/drawing/2014/main" id="{E27FEEFF-68D8-433B-90E5-CD32648E945C}"/>
              </a:ext>
            </a:extLst>
          </p:cNvPr>
          <p:cNvSpPr txBox="1">
            <a:spLocks/>
          </p:cNvSpPr>
          <p:nvPr/>
        </p:nvSpPr>
        <p:spPr>
          <a:xfrm>
            <a:off x="1871133" y="181669"/>
            <a:ext cx="6726974" cy="857250"/>
          </a:xfrm>
          <a:prstGeom prst="rect">
            <a:avLst/>
          </a:prstGeom>
        </p:spPr>
        <p:txBody>
          <a:bodyPr vert="horz" anchor="b">
            <a:normAutofit/>
            <a:scene3d>
              <a:camera prst="orthographicFront"/>
              <a:lightRig rig="soft" dir="t"/>
            </a:scene3d>
            <a:sp3d prstMaterial="softEdge">
              <a:bevelT w="25400" h="25400"/>
            </a:sp3d>
          </a:bodyPr>
          <a:lstStyle>
            <a:lvl1pPr algn="r" rtl="0" eaLnBrk="1" latinLnBrk="0" hangingPunct="1">
              <a:spcBef>
                <a:spcPct val="0"/>
              </a:spcBef>
              <a:buNone/>
              <a:defRPr kumimoji="0" sz="4800" b="1" kern="1200">
                <a:solidFill>
                  <a:schemeClr val="tx2"/>
                </a:solidFill>
                <a:effectLst>
                  <a:outerShdw blurRad="31750" dist="25400" dir="5400000" algn="tl" rotWithShape="0">
                    <a:srgbClr val="000000">
                      <a:alpha val="25000"/>
                    </a:srgbClr>
                  </a:outerShdw>
                </a:effectLst>
                <a:latin typeface="+mj-lt"/>
                <a:ea typeface="+mj-ea"/>
                <a:cs typeface="+mj-cs"/>
              </a:defRPr>
            </a:lvl1pPr>
          </a:lstStyle>
          <a:p>
            <a:pPr algn="l"/>
            <a:r>
              <a:rPr lang="en-US" sz="4400" dirty="0">
                <a:solidFill>
                  <a:srgbClr val="3333FF"/>
                </a:solidFill>
                <a:latin typeface="Arial" panose="020B0604020202020204" pitchFamily="34" charset="0"/>
                <a:cs typeface="Arial" panose="020B0604020202020204" pitchFamily="34" charset="0"/>
              </a:rPr>
              <a:t>Special Thanks To:</a:t>
            </a:r>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37467"/>
            <a:ext cx="10896600" cy="838200"/>
          </a:xfrm>
        </p:spPr>
        <p:txBody>
          <a:bodyPr>
            <a:normAutofit/>
          </a:bodyPr>
          <a:lstStyle/>
          <a:p>
            <a:pPr algn="ctr"/>
            <a:r>
              <a:rPr lang="en-US" sz="4400" dirty="0">
                <a:solidFill>
                  <a:srgbClr val="3333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Plan: </a:t>
            </a:r>
            <a:r>
              <a:rPr lang="en-US" sz="4400" i="1" u="sng" dirty="0">
                <a:solidFill>
                  <a:srgbClr val="3333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Stop</a:t>
            </a:r>
            <a:r>
              <a:rPr lang="en-US" sz="4400" dirty="0">
                <a:solidFill>
                  <a:srgbClr val="3333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the 3 H-Bombs</a:t>
            </a:r>
          </a:p>
        </p:txBody>
      </p:sp>
      <p:sp>
        <p:nvSpPr>
          <p:cNvPr id="3" name="Content Placeholder 2"/>
          <p:cNvSpPr>
            <a:spLocks noGrp="1"/>
          </p:cNvSpPr>
          <p:nvPr>
            <p:ph idx="1"/>
          </p:nvPr>
        </p:nvSpPr>
        <p:spPr>
          <a:xfrm>
            <a:off x="84680" y="1698470"/>
            <a:ext cx="9974905" cy="4648200"/>
          </a:xfrm>
        </p:spPr>
        <p:txBody>
          <a:bodyPr>
            <a:normAutofit lnSpcReduction="10000"/>
          </a:bodyPr>
          <a:lstStyle/>
          <a:p>
            <a:r>
              <a:rPr lang="en-US" sz="4000" u="sng" dirty="0">
                <a:latin typeface="Arial" panose="020B0604020202020204" pitchFamily="34" charset="0"/>
                <a:cs typeface="Arial" panose="020B0604020202020204" pitchFamily="34" charset="0"/>
              </a:rPr>
              <a:t>Aggressively </a:t>
            </a:r>
            <a:r>
              <a:rPr lang="en-US" sz="4000" i="1" u="sng" dirty="0">
                <a:latin typeface="Arial" panose="020B0604020202020204" pitchFamily="34" charset="0"/>
                <a:cs typeface="Arial" panose="020B0604020202020204" pitchFamily="34" charset="0"/>
              </a:rPr>
              <a:t>prevent</a:t>
            </a:r>
            <a:r>
              <a:rPr lang="en-US" sz="4000" u="sng" dirty="0">
                <a:latin typeface="Arial" panose="020B0604020202020204" pitchFamily="34" charset="0"/>
                <a:cs typeface="Arial" panose="020B0604020202020204" pitchFamily="34" charset="0"/>
              </a:rPr>
              <a:t> and treat</a:t>
            </a:r>
            <a:r>
              <a:rPr lang="en-US" sz="4000" dirty="0">
                <a:latin typeface="Arial" panose="020B0604020202020204" pitchFamily="34" charset="0"/>
                <a:cs typeface="Arial" panose="020B0604020202020204" pitchFamily="34" charset="0"/>
              </a:rPr>
              <a:t>:  </a:t>
            </a:r>
            <a:endParaRPr lang="en-US" sz="4000" b="1" i="1" dirty="0">
              <a:solidFill>
                <a:srgbClr val="FF0000"/>
              </a:solidFill>
              <a:latin typeface="Arial" panose="020B0604020202020204" pitchFamily="34" charset="0"/>
              <a:cs typeface="Arial" panose="020B0604020202020204" pitchFamily="34" charset="0"/>
            </a:endParaRPr>
          </a:p>
          <a:p>
            <a:pPr lvl="1"/>
            <a:r>
              <a:rPr lang="en-US" sz="3600" dirty="0">
                <a:latin typeface="Arial" panose="020B0604020202020204" pitchFamily="34" charset="0"/>
                <a:cs typeface="Arial" panose="020B0604020202020204" pitchFamily="34" charset="0"/>
              </a:rPr>
              <a:t>Threshold:  ≥90% saturation</a:t>
            </a:r>
          </a:p>
          <a:p>
            <a:pPr lvl="1"/>
            <a:r>
              <a:rPr lang="en-US" sz="3600" dirty="0">
                <a:latin typeface="Arial" panose="020B0604020202020204" pitchFamily="34" charset="0"/>
                <a:cs typeface="Arial" panose="020B0604020202020204" pitchFamily="34" charset="0"/>
              </a:rPr>
              <a:t>Approach: </a:t>
            </a:r>
            <a:r>
              <a:rPr lang="en-US" sz="3600" i="1" u="sng" dirty="0">
                <a:latin typeface="Arial" panose="020B0604020202020204" pitchFamily="34" charset="0"/>
                <a:cs typeface="Arial" panose="020B0604020202020204" pitchFamily="34" charset="0"/>
              </a:rPr>
              <a:t>All</a:t>
            </a:r>
            <a:r>
              <a:rPr lang="en-US" sz="3600" dirty="0">
                <a:latin typeface="Arial" panose="020B0604020202020204" pitchFamily="34" charset="0"/>
                <a:cs typeface="Arial" panose="020B0604020202020204" pitchFamily="34" charset="0"/>
              </a:rPr>
              <a:t> potential TBIs (LOC/transport)</a:t>
            </a:r>
          </a:p>
          <a:p>
            <a:pPr lvl="2"/>
            <a:r>
              <a:rPr lang="en-US" sz="3400" i="1" u="sng" dirty="0">
                <a:latin typeface="Arial" panose="020B0604020202020204" pitchFamily="34" charset="0"/>
                <a:cs typeface="Arial" panose="020B0604020202020204" pitchFamily="34" charset="0"/>
              </a:rPr>
              <a:t>Immediately</a:t>
            </a:r>
            <a:r>
              <a:rPr lang="en-US" sz="3400" dirty="0">
                <a:latin typeface="Arial" panose="020B0604020202020204" pitchFamily="34" charset="0"/>
                <a:cs typeface="Arial" panose="020B0604020202020204" pitchFamily="34" charset="0"/>
              </a:rPr>
              <a:t> apply </a:t>
            </a:r>
            <a:r>
              <a:rPr lang="en-US" sz="3400" i="1" u="sng" dirty="0">
                <a:latin typeface="Arial" panose="020B0604020202020204" pitchFamily="34" charset="0"/>
                <a:cs typeface="Arial" panose="020B0604020202020204" pitchFamily="34" charset="0"/>
              </a:rPr>
              <a:t>continuous, high flow O</a:t>
            </a:r>
            <a:r>
              <a:rPr lang="en-US" sz="3400" b="1" i="1" u="sng" baseline="-25000" dirty="0">
                <a:latin typeface="Arial" panose="020B0604020202020204" pitchFamily="34" charset="0"/>
                <a:cs typeface="Arial" panose="020B0604020202020204" pitchFamily="34" charset="0"/>
              </a:rPr>
              <a:t>2</a:t>
            </a:r>
            <a:r>
              <a:rPr lang="en-US" sz="3400" i="1" u="sng" dirty="0">
                <a:latin typeface="Arial" panose="020B0604020202020204" pitchFamily="34" charset="0"/>
                <a:cs typeface="Arial" panose="020B0604020202020204" pitchFamily="34" charset="0"/>
              </a:rPr>
              <a:t> via NRB</a:t>
            </a:r>
            <a:endParaRPr lang="en-US" sz="3200" dirty="0">
              <a:latin typeface="Arial" panose="020B0604020202020204" pitchFamily="34" charset="0"/>
              <a:cs typeface="Arial" panose="020B0604020202020204" pitchFamily="34" charset="0"/>
            </a:endParaRPr>
          </a:p>
          <a:p>
            <a:pPr lvl="3"/>
            <a:endParaRPr lang="en-US" sz="1300" dirty="0">
              <a:latin typeface="Arial" panose="020B0604020202020204" pitchFamily="34" charset="0"/>
              <a:cs typeface="Arial" panose="020B0604020202020204" pitchFamily="34" charset="0"/>
            </a:endParaRPr>
          </a:p>
          <a:p>
            <a:pPr lvl="2"/>
            <a:r>
              <a:rPr lang="en-US" sz="3400" dirty="0">
                <a:latin typeface="Arial" panose="020B0604020202020204" pitchFamily="34" charset="0"/>
                <a:cs typeface="Arial" panose="020B0604020202020204" pitchFamily="34" charset="0"/>
              </a:rPr>
              <a:t>No such thing as “</a:t>
            </a:r>
            <a:r>
              <a:rPr lang="en-US" sz="3400" i="1" dirty="0">
                <a:latin typeface="Arial" panose="020B0604020202020204" pitchFamily="34" charset="0"/>
                <a:cs typeface="Arial" panose="020B0604020202020204" pitchFamily="34" charset="0"/>
              </a:rPr>
              <a:t>hyper</a:t>
            </a:r>
            <a:r>
              <a:rPr lang="en-US" sz="3400" dirty="0">
                <a:latin typeface="Arial" panose="020B0604020202020204" pitchFamily="34" charset="0"/>
                <a:cs typeface="Arial" panose="020B0604020202020204" pitchFamily="34" charset="0"/>
              </a:rPr>
              <a:t>-oxygenation” </a:t>
            </a:r>
          </a:p>
          <a:p>
            <a:pPr lvl="3"/>
            <a:r>
              <a:rPr lang="en-US" sz="3200" dirty="0">
                <a:latin typeface="Arial" panose="020B0604020202020204" pitchFamily="34" charset="0"/>
                <a:cs typeface="Arial" panose="020B0604020202020204" pitchFamily="34" charset="0"/>
              </a:rPr>
              <a:t>Emphasis: “</a:t>
            </a:r>
            <a:r>
              <a:rPr lang="en-US" sz="3200" i="1" u="sng" dirty="0">
                <a:latin typeface="Arial" panose="020B0604020202020204" pitchFamily="34" charset="0"/>
                <a:cs typeface="Arial" panose="020B0604020202020204" pitchFamily="34" charset="0"/>
              </a:rPr>
              <a:t>Pre-oxygenation</a:t>
            </a:r>
            <a:r>
              <a:rPr lang="en-US" sz="3200" dirty="0">
                <a:latin typeface="Arial" panose="020B0604020202020204" pitchFamily="34" charset="0"/>
                <a:cs typeface="Arial" panose="020B0604020202020204" pitchFamily="34" charset="0"/>
              </a:rPr>
              <a:t>” for everyone</a:t>
            </a:r>
          </a:p>
          <a:p>
            <a:pPr lvl="4"/>
            <a:r>
              <a:rPr lang="en-US" sz="3100" dirty="0">
                <a:latin typeface="Arial" panose="020B0604020202020204" pitchFamily="34" charset="0"/>
                <a:cs typeface="Arial" panose="020B0604020202020204" pitchFamily="34" charset="0"/>
              </a:rPr>
              <a:t>Prepare for “the unexpected crash” </a:t>
            </a:r>
          </a:p>
        </p:txBody>
      </p:sp>
      <p:pic>
        <p:nvPicPr>
          <p:cNvPr id="4" name="Picture 6" descr="http://2.bp.blogspot.com/_IKjEMS-kiO0/TQhigC-WEMI/AAAAAAAAAE0/2ozbJCn7B_s/s1600/bomb-Thermonuclear_Explosion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875" t="13094" r="8981" b="15862"/>
          <a:stretch/>
        </p:blipFill>
        <p:spPr bwMode="auto">
          <a:xfrm>
            <a:off x="9662643" y="5410200"/>
            <a:ext cx="2497761" cy="1447800"/>
          </a:xfrm>
          <a:prstGeom prst="roundRect">
            <a:avLst>
              <a:gd name="adj" fmla="val 8594"/>
            </a:avLst>
          </a:prstGeom>
          <a:solidFill>
            <a:srgbClr val="FFFFFF">
              <a:shade val="85000"/>
            </a:srgbClr>
          </a:solidFill>
          <a:ln>
            <a:noFill/>
          </a:ln>
          <a:effectLst/>
        </p:spPr>
      </p:pic>
      <p:pic>
        <p:nvPicPr>
          <p:cNvPr id="5" name="Picture 1" descr="C:\Users\dspaite\Desktop\Documents\Dan\Work\UA Logo-Block-Verticle.png"/>
          <p:cNvPicPr>
            <a:picLocks noChangeAspect="1" noChangeArrowheads="1"/>
          </p:cNvPicPr>
          <p:nvPr/>
        </p:nvPicPr>
        <p:blipFill>
          <a:blip r:embed="rId3" cstate="print"/>
          <a:srcRect/>
          <a:stretch>
            <a:fillRect/>
          </a:stretch>
        </p:blipFill>
        <p:spPr bwMode="auto">
          <a:xfrm>
            <a:off x="381000" y="195980"/>
            <a:ext cx="1054737" cy="1088761"/>
          </a:xfrm>
          <a:prstGeom prst="rect">
            <a:avLst/>
          </a:prstGeom>
          <a:noFill/>
        </p:spPr>
      </p:pic>
      <p:pic>
        <p:nvPicPr>
          <p:cNvPr id="7" name="Picture 4" descr="oximeter and capnograph handheld"/>
          <p:cNvPicPr>
            <a:picLocks noChangeAspect="1" noChangeArrowheads="1"/>
          </p:cNvPicPr>
          <p:nvPr/>
        </p:nvPicPr>
        <p:blipFill>
          <a:blip r:embed="rId4" cstate="print"/>
          <a:srcRect/>
          <a:stretch>
            <a:fillRect/>
          </a:stretch>
        </p:blipFill>
        <p:spPr bwMode="auto">
          <a:xfrm>
            <a:off x="10078983" y="1930089"/>
            <a:ext cx="2030488" cy="1664357"/>
          </a:xfrm>
          <a:prstGeom prst="rect">
            <a:avLst/>
          </a:prstGeom>
          <a:noFill/>
        </p:spPr>
      </p:pic>
      <p:pic>
        <p:nvPicPr>
          <p:cNvPr id="8" name="Picture 2" descr="C:\Users\dspaite\Desktop\Documents\Dan\Work\Research\EPIC-Adults\EPIC Education\EPIC Presentations, Conferences, Etc\UA-EM Grand Rounds 5-2012\SmartBag Photo.jpg"/>
          <p:cNvPicPr>
            <a:picLocks noChangeAspect="1" noChangeArrowheads="1"/>
          </p:cNvPicPr>
          <p:nvPr/>
        </p:nvPicPr>
        <p:blipFill>
          <a:blip r:embed="rId5" cstate="print"/>
          <a:srcRect/>
          <a:stretch>
            <a:fillRect/>
          </a:stretch>
        </p:blipFill>
        <p:spPr bwMode="auto">
          <a:xfrm>
            <a:off x="9662643" y="3889831"/>
            <a:ext cx="2687306" cy="1520369"/>
          </a:xfrm>
          <a:prstGeom prst="rect">
            <a:avLst/>
          </a:prstGeom>
          <a:noFill/>
        </p:spPr>
      </p:pic>
      <p:pic>
        <p:nvPicPr>
          <p:cNvPr id="9" name="Picture 9" descr="http://ts4.mm.bing.net/images/thumbnail.aspx?q=1531958532987&amp;id=73b85d31151f41d5f5b73a3810f8d6bc&amp;url=http%3a%2f%2fimg407.imageshack.us%2fimg407%2f8254%2f600pxnosignsvgdi7.png">
            <a:hlinkClick r:id="rId6"/>
            <a:extLst>
              <a:ext uri="{FF2B5EF4-FFF2-40B4-BE49-F238E27FC236}">
                <a16:creationId xmlns:a16="http://schemas.microsoft.com/office/drawing/2014/main" id="{B3278D08-CBFF-4317-8007-C3C49ED19EC3}"/>
              </a:ext>
            </a:extLst>
          </p:cNvPr>
          <p:cNvPicPr>
            <a:picLocks noChangeAspect="1" noChangeArrowheads="1"/>
          </p:cNvPicPr>
          <p:nvPr/>
        </p:nvPicPr>
        <p:blipFill>
          <a:blip r:embed="rId7">
            <a:lum bright="78000" contrast="38000"/>
            <a:extLst>
              <a:ext uri="{28A0092B-C50C-407E-A947-70E740481C1C}">
                <a14:useLocalDpi xmlns:a14="http://schemas.microsoft.com/office/drawing/2010/main" val="0"/>
              </a:ext>
            </a:extLst>
          </a:blip>
          <a:srcRect/>
          <a:stretch>
            <a:fillRect/>
          </a:stretch>
        </p:blipFill>
        <p:spPr bwMode="auto">
          <a:xfrm flipH="1">
            <a:off x="8077200" y="910833"/>
            <a:ext cx="1962987" cy="1951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2"/>
          <p:cNvSpPr txBox="1">
            <a:spLocks/>
          </p:cNvSpPr>
          <p:nvPr/>
        </p:nvSpPr>
        <p:spPr>
          <a:xfrm>
            <a:off x="7801672" y="1486254"/>
            <a:ext cx="2362200" cy="761999"/>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a:buNone/>
            </a:pPr>
            <a:r>
              <a:rPr lang="en-US" sz="4000" b="1" dirty="0">
                <a:solidFill>
                  <a:srgbClr val="FF0000"/>
                </a:solidFill>
                <a:latin typeface="Arial" panose="020B0604020202020204" pitchFamily="34" charset="0"/>
                <a:cs typeface="Arial" panose="020B0604020202020204" pitchFamily="34" charset="0"/>
              </a:rPr>
              <a:t>Hypoxia</a:t>
            </a:r>
          </a:p>
        </p:txBody>
      </p:sp>
    </p:spTree>
    <p:extLst>
      <p:ext uri="{BB962C8B-B14F-4D97-AF65-F5344CB8AC3E}">
        <p14:creationId xmlns:p14="http://schemas.microsoft.com/office/powerpoint/2010/main" val="14258903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37467"/>
            <a:ext cx="10896600" cy="838200"/>
          </a:xfrm>
        </p:spPr>
        <p:txBody>
          <a:bodyPr>
            <a:normAutofit/>
          </a:bodyPr>
          <a:lstStyle/>
          <a:p>
            <a:pPr algn="ctr"/>
            <a:r>
              <a:rPr lang="en-US" sz="4400" dirty="0">
                <a:solidFill>
                  <a:srgbClr val="3333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Plan: </a:t>
            </a:r>
            <a:r>
              <a:rPr lang="en-US" sz="4400" i="1" u="sng" dirty="0">
                <a:solidFill>
                  <a:srgbClr val="3333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Stop</a:t>
            </a:r>
            <a:r>
              <a:rPr lang="en-US" sz="4400" dirty="0">
                <a:solidFill>
                  <a:srgbClr val="3333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the 3 H-Bombs</a:t>
            </a:r>
          </a:p>
        </p:txBody>
      </p:sp>
      <p:sp>
        <p:nvSpPr>
          <p:cNvPr id="3" name="Content Placeholder 2"/>
          <p:cNvSpPr>
            <a:spLocks noGrp="1"/>
          </p:cNvSpPr>
          <p:nvPr>
            <p:ph idx="1"/>
          </p:nvPr>
        </p:nvSpPr>
        <p:spPr>
          <a:xfrm>
            <a:off x="-11152" y="1582228"/>
            <a:ext cx="9511794" cy="4208972"/>
          </a:xfrm>
        </p:spPr>
        <p:txBody>
          <a:bodyPr>
            <a:noAutofit/>
          </a:bodyPr>
          <a:lstStyle/>
          <a:p>
            <a:r>
              <a:rPr lang="en-US" sz="3600" dirty="0">
                <a:latin typeface="Arial" panose="020B0604020202020204" pitchFamily="34" charset="0"/>
                <a:cs typeface="Arial" panose="020B0604020202020204" pitchFamily="34" charset="0"/>
              </a:rPr>
              <a:t>Any sign of inadequate oxygenation or ventilation </a:t>
            </a:r>
            <a:r>
              <a:rPr lang="en-US" sz="3600" dirty="0">
                <a:latin typeface="Arial" panose="020B0604020202020204" pitchFamily="34" charset="0"/>
                <a:cs typeface="Arial" panose="020B0604020202020204" pitchFamily="34" charset="0"/>
                <a:sym typeface="Wingdings" panose="05000000000000000000" pitchFamily="2" charset="2"/>
              </a:rPr>
              <a:t></a:t>
            </a:r>
            <a:r>
              <a:rPr lang="en-US" sz="3600" dirty="0">
                <a:latin typeface="Arial" panose="020B0604020202020204" pitchFamily="34" charset="0"/>
                <a:cs typeface="Arial" panose="020B0604020202020204" pitchFamily="34" charset="0"/>
              </a:rPr>
              <a:t> </a:t>
            </a:r>
            <a:endParaRPr lang="en-US" sz="3600" b="1" i="1" dirty="0">
              <a:solidFill>
                <a:srgbClr val="FF0000"/>
              </a:solidFill>
              <a:latin typeface="Arial" panose="020B0604020202020204" pitchFamily="34" charset="0"/>
              <a:cs typeface="Arial" panose="020B0604020202020204" pitchFamily="34" charset="0"/>
            </a:endParaRPr>
          </a:p>
          <a:p>
            <a:pPr lvl="1"/>
            <a:r>
              <a:rPr lang="en-US" sz="3200" dirty="0">
                <a:latin typeface="Arial" panose="020B0604020202020204" pitchFamily="34" charset="0"/>
                <a:cs typeface="Arial" panose="020B0604020202020204" pitchFamily="34" charset="0"/>
              </a:rPr>
              <a:t>BVM</a:t>
            </a:r>
            <a:r>
              <a:rPr lang="en-US" sz="3200" dirty="0">
                <a:latin typeface="Arial" panose="020B0604020202020204" pitchFamily="34" charset="0"/>
                <a:cs typeface="Arial" panose="020B0604020202020204" pitchFamily="34" charset="0"/>
                <a:sym typeface="Wingdings" panose="05000000000000000000" pitchFamily="2" charset="2"/>
              </a:rPr>
              <a:t>  </a:t>
            </a:r>
          </a:p>
          <a:p>
            <a:pPr lvl="2"/>
            <a:endParaRPr lang="en-US" sz="800" dirty="0">
              <a:latin typeface="Arial" panose="020B0604020202020204" pitchFamily="34" charset="0"/>
              <a:cs typeface="Arial" panose="020B0604020202020204" pitchFamily="34" charset="0"/>
            </a:endParaRPr>
          </a:p>
          <a:p>
            <a:pPr lvl="1"/>
            <a:r>
              <a:rPr lang="en-US" sz="3200" dirty="0">
                <a:latin typeface="Arial" panose="020B0604020202020204" pitchFamily="34" charset="0"/>
                <a:cs typeface="Arial" panose="020B0604020202020204" pitchFamily="34" charset="0"/>
              </a:rPr>
              <a:t>Intubate/SGA </a:t>
            </a:r>
            <a:r>
              <a:rPr lang="en-US" sz="3200" i="1" u="sng" dirty="0">
                <a:latin typeface="Arial" panose="020B0604020202020204" pitchFamily="34" charset="0"/>
                <a:cs typeface="Arial" panose="020B0604020202020204" pitchFamily="34" charset="0"/>
              </a:rPr>
              <a:t>only</a:t>
            </a:r>
            <a:r>
              <a:rPr lang="en-US" sz="3200" dirty="0">
                <a:latin typeface="Arial" panose="020B0604020202020204" pitchFamily="34" charset="0"/>
                <a:cs typeface="Arial" panose="020B0604020202020204" pitchFamily="34" charset="0"/>
              </a:rPr>
              <a:t> if inadequate oxygenation with BVM  </a:t>
            </a:r>
            <a:r>
              <a:rPr lang="en-US" sz="3200" dirty="0">
                <a:latin typeface="Arial" panose="020B0604020202020204" pitchFamily="34" charset="0"/>
                <a:cs typeface="Arial" panose="020B0604020202020204" pitchFamily="34" charset="0"/>
                <a:sym typeface="Wingdings" panose="05000000000000000000" pitchFamily="2" charset="2"/>
              </a:rPr>
              <a:t>  Caveats:  </a:t>
            </a:r>
            <a:endParaRPr lang="en-US" sz="800" dirty="0">
              <a:latin typeface="Arial" panose="020B0604020202020204" pitchFamily="34" charset="0"/>
              <a:cs typeface="Arial" panose="020B0604020202020204" pitchFamily="34" charset="0"/>
            </a:endParaRPr>
          </a:p>
          <a:p>
            <a:pPr lvl="2"/>
            <a:r>
              <a:rPr lang="en-US" sz="2800" dirty="0">
                <a:latin typeface="Arial" panose="020B0604020202020204" pitchFamily="34" charset="0"/>
                <a:cs typeface="Arial" panose="020B0604020202020204" pitchFamily="34" charset="0"/>
              </a:rPr>
              <a:t>Vomiting/high risk for aspiration</a:t>
            </a:r>
          </a:p>
          <a:p>
            <a:pPr lvl="2"/>
            <a:r>
              <a:rPr lang="en-US" sz="2800" dirty="0">
                <a:latin typeface="Arial" panose="020B0604020202020204" pitchFamily="34" charset="0"/>
                <a:cs typeface="Arial" panose="020B0604020202020204" pitchFamily="34" charset="0"/>
              </a:rPr>
              <a:t>Long distance from hospital</a:t>
            </a:r>
          </a:p>
          <a:p>
            <a:endParaRPr lang="en-US" sz="3600" dirty="0">
              <a:latin typeface="Arial" panose="020B0604020202020204" pitchFamily="34" charset="0"/>
              <a:cs typeface="Arial" panose="020B0604020202020204" pitchFamily="34" charset="0"/>
            </a:endParaRPr>
          </a:p>
        </p:txBody>
      </p:sp>
      <p:pic>
        <p:nvPicPr>
          <p:cNvPr id="4" name="Picture 6" descr="http://2.bp.blogspot.com/_IKjEMS-kiO0/TQhigC-WEMI/AAAAAAAAAE0/2ozbJCn7B_s/s1600/bomb-Thermonuclear_Explosion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875" t="13094" r="8981" b="15862"/>
          <a:stretch/>
        </p:blipFill>
        <p:spPr bwMode="auto">
          <a:xfrm>
            <a:off x="9662643" y="5410200"/>
            <a:ext cx="2497761" cy="1447800"/>
          </a:xfrm>
          <a:prstGeom prst="roundRect">
            <a:avLst>
              <a:gd name="adj" fmla="val 8594"/>
            </a:avLst>
          </a:prstGeom>
          <a:solidFill>
            <a:srgbClr val="FFFFFF">
              <a:shade val="85000"/>
            </a:srgbClr>
          </a:solidFill>
          <a:ln>
            <a:noFill/>
          </a:ln>
          <a:effectLst/>
        </p:spPr>
      </p:pic>
      <p:pic>
        <p:nvPicPr>
          <p:cNvPr id="5" name="Picture 1" descr="C:\Users\dspaite\Desktop\Documents\Dan\Work\UA Logo-Block-Verticle.png"/>
          <p:cNvPicPr>
            <a:picLocks noChangeAspect="1" noChangeArrowheads="1"/>
          </p:cNvPicPr>
          <p:nvPr/>
        </p:nvPicPr>
        <p:blipFill>
          <a:blip r:embed="rId3" cstate="print"/>
          <a:srcRect/>
          <a:stretch>
            <a:fillRect/>
          </a:stretch>
        </p:blipFill>
        <p:spPr bwMode="auto">
          <a:xfrm>
            <a:off x="381000" y="195980"/>
            <a:ext cx="1054737" cy="1088761"/>
          </a:xfrm>
          <a:prstGeom prst="rect">
            <a:avLst/>
          </a:prstGeom>
          <a:noFill/>
        </p:spPr>
      </p:pic>
      <p:pic>
        <p:nvPicPr>
          <p:cNvPr id="7" name="Picture 4" descr="oximeter and capnograph handheld"/>
          <p:cNvPicPr>
            <a:picLocks noChangeAspect="1" noChangeArrowheads="1"/>
          </p:cNvPicPr>
          <p:nvPr/>
        </p:nvPicPr>
        <p:blipFill>
          <a:blip r:embed="rId4" cstate="print"/>
          <a:srcRect/>
          <a:stretch>
            <a:fillRect/>
          </a:stretch>
        </p:blipFill>
        <p:spPr bwMode="auto">
          <a:xfrm>
            <a:off x="9581998" y="1591182"/>
            <a:ext cx="2578406" cy="2113476"/>
          </a:xfrm>
          <a:prstGeom prst="rect">
            <a:avLst/>
          </a:prstGeom>
          <a:noFill/>
        </p:spPr>
      </p:pic>
      <p:pic>
        <p:nvPicPr>
          <p:cNvPr id="8" name="Picture 2" descr="C:\Users\dspaite\Desktop\Documents\Dan\Work\Research\EPIC-Adults\EPIC Education\EPIC Presentations, Conferences, Etc\UA-EM Grand Rounds 5-2012\SmartBag Photo.jpg"/>
          <p:cNvPicPr>
            <a:picLocks noChangeAspect="1" noChangeArrowheads="1"/>
          </p:cNvPicPr>
          <p:nvPr/>
        </p:nvPicPr>
        <p:blipFill>
          <a:blip r:embed="rId5" cstate="print"/>
          <a:srcRect/>
          <a:stretch>
            <a:fillRect/>
          </a:stretch>
        </p:blipFill>
        <p:spPr bwMode="auto">
          <a:xfrm>
            <a:off x="9906000" y="3810000"/>
            <a:ext cx="2424044" cy="1371427"/>
          </a:xfrm>
          <a:prstGeom prst="rect">
            <a:avLst/>
          </a:prstGeom>
          <a:noFill/>
        </p:spPr>
      </p:pic>
      <p:pic>
        <p:nvPicPr>
          <p:cNvPr id="9" name="Picture 9" descr="http://ts4.mm.bing.net/images/thumbnail.aspx?q=1531958532987&amp;id=73b85d31151f41d5f5b73a3810f8d6bc&amp;url=http%3a%2f%2fimg407.imageshack.us%2fimg407%2f8254%2f600pxnosignsvgdi7.png">
            <a:hlinkClick r:id="rId6"/>
            <a:extLst>
              <a:ext uri="{FF2B5EF4-FFF2-40B4-BE49-F238E27FC236}">
                <a16:creationId xmlns:a16="http://schemas.microsoft.com/office/drawing/2014/main" id="{B3278D08-CBFF-4317-8007-C3C49ED19EC3}"/>
              </a:ext>
            </a:extLst>
          </p:cNvPr>
          <p:cNvPicPr>
            <a:picLocks noChangeAspect="1" noChangeArrowheads="1"/>
          </p:cNvPicPr>
          <p:nvPr/>
        </p:nvPicPr>
        <p:blipFill>
          <a:blip r:embed="rId7">
            <a:lum bright="78000" contrast="38000"/>
            <a:extLst>
              <a:ext uri="{28A0092B-C50C-407E-A947-70E740481C1C}">
                <a14:useLocalDpi xmlns:a14="http://schemas.microsoft.com/office/drawing/2010/main" val="0"/>
              </a:ext>
            </a:extLst>
          </a:blip>
          <a:srcRect/>
          <a:stretch>
            <a:fillRect/>
          </a:stretch>
        </p:blipFill>
        <p:spPr bwMode="auto">
          <a:xfrm flipH="1">
            <a:off x="7578333" y="4205628"/>
            <a:ext cx="1962987" cy="1951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2"/>
          <p:cNvSpPr txBox="1">
            <a:spLocks/>
          </p:cNvSpPr>
          <p:nvPr/>
        </p:nvSpPr>
        <p:spPr>
          <a:xfrm>
            <a:off x="7378726" y="4800426"/>
            <a:ext cx="2362200" cy="761999"/>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a:buNone/>
            </a:pPr>
            <a:r>
              <a:rPr lang="en-US" sz="4000" b="1" dirty="0">
                <a:solidFill>
                  <a:srgbClr val="FF0000"/>
                </a:solidFill>
                <a:latin typeface="Arial" panose="020B0604020202020204" pitchFamily="34" charset="0"/>
                <a:cs typeface="Arial" panose="020B0604020202020204" pitchFamily="34" charset="0"/>
              </a:rPr>
              <a:t>Hypoxia</a:t>
            </a:r>
          </a:p>
        </p:txBody>
      </p:sp>
    </p:spTree>
    <p:extLst>
      <p:ext uri="{BB962C8B-B14F-4D97-AF65-F5344CB8AC3E}">
        <p14:creationId xmlns:p14="http://schemas.microsoft.com/office/powerpoint/2010/main" val="38272398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37467"/>
            <a:ext cx="10896600" cy="838200"/>
          </a:xfrm>
        </p:spPr>
        <p:txBody>
          <a:bodyPr>
            <a:normAutofit fontScale="90000"/>
          </a:bodyPr>
          <a:lstStyle/>
          <a:p>
            <a:pPr algn="ctr"/>
            <a:r>
              <a:rPr lang="en-US" sz="4400" dirty="0">
                <a:solidFill>
                  <a:srgbClr val="3333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Plan: </a:t>
            </a:r>
            <a:r>
              <a:rPr lang="en-US" sz="4400" i="1" u="sng" dirty="0">
                <a:solidFill>
                  <a:srgbClr val="3333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Stop</a:t>
            </a:r>
            <a:r>
              <a:rPr lang="en-US" sz="4400" dirty="0">
                <a:solidFill>
                  <a:srgbClr val="3333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the 3 H-Bombs</a:t>
            </a:r>
            <a:br>
              <a:rPr lang="en-US" sz="4400" dirty="0">
                <a:solidFill>
                  <a:srgbClr val="3333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400" dirty="0">
                <a:solidFill>
                  <a:srgbClr val="3333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(age 10+ years)</a:t>
            </a:r>
          </a:p>
        </p:txBody>
      </p:sp>
      <p:sp>
        <p:nvSpPr>
          <p:cNvPr id="3" name="Content Placeholder 2"/>
          <p:cNvSpPr>
            <a:spLocks noGrp="1"/>
          </p:cNvSpPr>
          <p:nvPr>
            <p:ph idx="1"/>
          </p:nvPr>
        </p:nvSpPr>
        <p:spPr>
          <a:xfrm>
            <a:off x="-1859" y="1485900"/>
            <a:ext cx="7736159" cy="4648200"/>
          </a:xfrm>
        </p:spPr>
        <p:txBody>
          <a:bodyPr>
            <a:normAutofit/>
          </a:bodyPr>
          <a:lstStyle/>
          <a:p>
            <a:r>
              <a:rPr lang="en-US" sz="4000" u="sng" dirty="0">
                <a:latin typeface="Arial" panose="020B0604020202020204" pitchFamily="34" charset="0"/>
                <a:cs typeface="Arial" panose="020B0604020202020204" pitchFamily="34" charset="0"/>
              </a:rPr>
              <a:t>Aggressively </a:t>
            </a:r>
            <a:r>
              <a:rPr lang="en-US" sz="4000" i="1" u="sng" dirty="0">
                <a:latin typeface="Arial" panose="020B0604020202020204" pitchFamily="34" charset="0"/>
                <a:cs typeface="Arial" panose="020B0604020202020204" pitchFamily="34" charset="0"/>
              </a:rPr>
              <a:t>prevent</a:t>
            </a:r>
            <a:r>
              <a:rPr lang="en-US" sz="4000" u="sng" dirty="0">
                <a:latin typeface="Arial" panose="020B0604020202020204" pitchFamily="34" charset="0"/>
                <a:cs typeface="Arial" panose="020B0604020202020204" pitchFamily="34" charset="0"/>
              </a:rPr>
              <a:t> and treat</a:t>
            </a:r>
            <a:r>
              <a:rPr lang="en-US" sz="4000" dirty="0">
                <a:latin typeface="Arial" panose="020B0604020202020204" pitchFamily="34" charset="0"/>
                <a:cs typeface="Arial" panose="020B0604020202020204" pitchFamily="34" charset="0"/>
              </a:rPr>
              <a:t>:</a:t>
            </a:r>
            <a:endParaRPr lang="en-US" sz="4000" b="1" i="1" dirty="0">
              <a:solidFill>
                <a:srgbClr val="FF0000"/>
              </a:solidFill>
              <a:latin typeface="Arial" panose="020B0604020202020204" pitchFamily="34" charset="0"/>
              <a:cs typeface="Arial" panose="020B0604020202020204" pitchFamily="34" charset="0"/>
            </a:endParaRPr>
          </a:p>
          <a:p>
            <a:pPr lvl="1"/>
            <a:r>
              <a:rPr lang="en-US" sz="3600" dirty="0">
                <a:latin typeface="Arial" panose="020B0604020202020204" pitchFamily="34" charset="0"/>
                <a:cs typeface="Arial" panose="020B0604020202020204" pitchFamily="34" charset="0"/>
              </a:rPr>
              <a:t>Threshold:  SBP ≥90 mmHg</a:t>
            </a:r>
            <a:endParaRPr lang="en-US" sz="900" dirty="0">
              <a:latin typeface="Arial" panose="020B0604020202020204" pitchFamily="34" charset="0"/>
              <a:cs typeface="Arial" panose="020B0604020202020204" pitchFamily="34" charset="0"/>
            </a:endParaRPr>
          </a:p>
          <a:p>
            <a:pPr lvl="2"/>
            <a:r>
              <a:rPr lang="en-US" sz="3200" dirty="0">
                <a:latin typeface="Arial" panose="020B0604020202020204" pitchFamily="34" charset="0"/>
                <a:cs typeface="Arial" panose="020B0604020202020204" pitchFamily="34" charset="0"/>
              </a:rPr>
              <a:t>IV crystalloids if:</a:t>
            </a:r>
          </a:p>
          <a:p>
            <a:pPr lvl="3"/>
            <a:r>
              <a:rPr lang="en-US" sz="3000" dirty="0">
                <a:latin typeface="Arial" panose="020B0604020202020204" pitchFamily="34" charset="0"/>
                <a:cs typeface="Arial" panose="020B0604020202020204" pitchFamily="34" charset="0"/>
              </a:rPr>
              <a:t>SBP approaching 90…or…</a:t>
            </a:r>
          </a:p>
          <a:p>
            <a:pPr lvl="3"/>
            <a:r>
              <a:rPr lang="en-US" sz="3000" dirty="0">
                <a:latin typeface="Arial" panose="020B0604020202020204" pitchFamily="34" charset="0"/>
                <a:cs typeface="Arial" panose="020B0604020202020204" pitchFamily="34" charset="0"/>
              </a:rPr>
              <a:t>Dropping rapidly</a:t>
            </a:r>
          </a:p>
          <a:p>
            <a:pPr lvl="2"/>
            <a:r>
              <a:rPr lang="en-US" sz="3200" dirty="0">
                <a:latin typeface="Arial" panose="020B0604020202020204" pitchFamily="34" charset="0"/>
                <a:cs typeface="Arial" panose="020B0604020202020204" pitchFamily="34" charset="0"/>
              </a:rPr>
              <a:t>Begin </a:t>
            </a:r>
            <a:r>
              <a:rPr lang="en-US" sz="3200" i="1" u="sng" dirty="0">
                <a:latin typeface="Arial" panose="020B0604020202020204" pitchFamily="34" charset="0"/>
                <a:cs typeface="Arial" panose="020B0604020202020204" pitchFamily="34" charset="0"/>
              </a:rPr>
              <a:t>before</a:t>
            </a:r>
            <a:r>
              <a:rPr lang="en-US" sz="3200" dirty="0">
                <a:latin typeface="Arial" panose="020B0604020202020204" pitchFamily="34" charset="0"/>
                <a:cs typeface="Arial" panose="020B0604020202020204" pitchFamily="34" charset="0"/>
              </a:rPr>
              <a:t> they’re hypotensive</a:t>
            </a:r>
          </a:p>
          <a:p>
            <a:endParaRPr lang="en-US" sz="4000" dirty="0">
              <a:latin typeface="Arial" panose="020B0604020202020204" pitchFamily="34" charset="0"/>
              <a:cs typeface="Arial" panose="020B0604020202020204" pitchFamily="34" charset="0"/>
            </a:endParaRPr>
          </a:p>
        </p:txBody>
      </p:sp>
      <p:pic>
        <p:nvPicPr>
          <p:cNvPr id="4" name="Picture 6" descr="http://2.bp.blogspot.com/_IKjEMS-kiO0/TQhigC-WEMI/AAAAAAAAAE0/2ozbJCn7B_s/s1600/bomb-Thermonuclear_Explosion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75" t="13094" r="8981" b="15862"/>
          <a:stretch/>
        </p:blipFill>
        <p:spPr bwMode="auto">
          <a:xfrm>
            <a:off x="1196232" y="4897977"/>
            <a:ext cx="2132573" cy="1236123"/>
          </a:xfrm>
          <a:prstGeom prst="roundRect">
            <a:avLst>
              <a:gd name="adj" fmla="val 0"/>
            </a:avLst>
          </a:prstGeom>
          <a:solidFill>
            <a:srgbClr val="FFFFFF">
              <a:shade val="85000"/>
            </a:srgbClr>
          </a:solidFill>
          <a:ln>
            <a:noFill/>
          </a:ln>
          <a:effectLst/>
        </p:spPr>
      </p:pic>
      <p:pic>
        <p:nvPicPr>
          <p:cNvPr id="5" name="Picture 1" descr="C:\Users\dspaite\Desktop\Documents\Dan\Work\UA Logo-Block-Verticle.png"/>
          <p:cNvPicPr>
            <a:picLocks noChangeAspect="1" noChangeArrowheads="1"/>
          </p:cNvPicPr>
          <p:nvPr/>
        </p:nvPicPr>
        <p:blipFill>
          <a:blip r:embed="rId4" cstate="print"/>
          <a:srcRect/>
          <a:stretch>
            <a:fillRect/>
          </a:stretch>
        </p:blipFill>
        <p:spPr bwMode="auto">
          <a:xfrm>
            <a:off x="381000" y="195980"/>
            <a:ext cx="1054737" cy="1088761"/>
          </a:xfrm>
          <a:prstGeom prst="rect">
            <a:avLst/>
          </a:prstGeom>
          <a:noFill/>
        </p:spPr>
      </p:pic>
      <p:pic>
        <p:nvPicPr>
          <p:cNvPr id="9" name="Picture 9" descr="http://ts4.mm.bing.net/images/thumbnail.aspx?q=1531958532987&amp;id=73b85d31151f41d5f5b73a3810f8d6bc&amp;url=http%3a%2f%2fimg407.imageshack.us%2fimg407%2f8254%2f600pxnosignsvgdi7.png">
            <a:hlinkClick r:id="rId5"/>
            <a:extLst>
              <a:ext uri="{FF2B5EF4-FFF2-40B4-BE49-F238E27FC236}">
                <a16:creationId xmlns:a16="http://schemas.microsoft.com/office/drawing/2014/main" id="{B3278D08-CBFF-4317-8007-C3C49ED19EC3}"/>
              </a:ext>
            </a:extLst>
          </p:cNvPr>
          <p:cNvPicPr>
            <a:picLocks noChangeAspect="1" noChangeArrowheads="1"/>
          </p:cNvPicPr>
          <p:nvPr/>
        </p:nvPicPr>
        <p:blipFill>
          <a:blip r:embed="rId6">
            <a:lum bright="78000" contrast="38000"/>
            <a:extLst>
              <a:ext uri="{28A0092B-C50C-407E-A947-70E740481C1C}">
                <a14:useLocalDpi xmlns:a14="http://schemas.microsoft.com/office/drawing/2010/main" val="0"/>
              </a:ext>
            </a:extLst>
          </a:blip>
          <a:srcRect/>
          <a:stretch>
            <a:fillRect/>
          </a:stretch>
        </p:blipFill>
        <p:spPr bwMode="auto">
          <a:xfrm flipH="1">
            <a:off x="8164318" y="914400"/>
            <a:ext cx="1962987" cy="1951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2"/>
          <p:cNvSpPr txBox="1">
            <a:spLocks/>
          </p:cNvSpPr>
          <p:nvPr/>
        </p:nvSpPr>
        <p:spPr>
          <a:xfrm>
            <a:off x="7467600" y="1485900"/>
            <a:ext cx="3505200" cy="911507"/>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a:buNone/>
            </a:pPr>
            <a:r>
              <a:rPr lang="en-US" sz="4000" b="1" dirty="0">
                <a:solidFill>
                  <a:srgbClr val="FF0000"/>
                </a:solidFill>
                <a:latin typeface="Arial" panose="020B0604020202020204" pitchFamily="34" charset="0"/>
                <a:cs typeface="Arial" panose="020B0604020202020204" pitchFamily="34" charset="0"/>
              </a:rPr>
              <a:t>Hypotension</a:t>
            </a:r>
          </a:p>
        </p:txBody>
      </p:sp>
      <p:graphicFrame>
        <p:nvGraphicFramePr>
          <p:cNvPr id="12" name="Content Placeholder 12"/>
          <p:cNvGraphicFramePr>
            <a:graphicFrameLocks/>
          </p:cNvGraphicFramePr>
          <p:nvPr/>
        </p:nvGraphicFramePr>
        <p:xfrm>
          <a:off x="7810500" y="2865997"/>
          <a:ext cx="3619500" cy="367833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3" name="Picture 45"/>
          <p:cNvPicPr>
            <a:picLocks noChangeAspect="1" noChangeArrowheads="1"/>
          </p:cNvPicPr>
          <p:nvPr/>
        </p:nvPicPr>
        <p:blipFill>
          <a:blip r:embed="rId12" cstate="print"/>
          <a:srcRect r="9334" b="51312"/>
          <a:stretch>
            <a:fillRect/>
          </a:stretch>
        </p:blipFill>
        <p:spPr bwMode="auto">
          <a:xfrm rot="21475046">
            <a:off x="3345448" y="5264497"/>
            <a:ext cx="4372210" cy="995426"/>
          </a:xfrm>
          <a:prstGeom prst="rect">
            <a:avLst/>
          </a:prstGeom>
          <a:noFill/>
          <a:ln w="9525">
            <a:noFill/>
            <a:miter lim="800000"/>
            <a:headEnd/>
            <a:tailEnd/>
          </a:ln>
        </p:spPr>
      </p:pic>
    </p:spTree>
    <p:extLst>
      <p:ext uri="{BB962C8B-B14F-4D97-AF65-F5344CB8AC3E}">
        <p14:creationId xmlns:p14="http://schemas.microsoft.com/office/powerpoint/2010/main" val="182785310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extLst>
    <a:ext uri="{05A4C25C-085E-4340-85A3-A5531E510DB2}">
      <thm15:themeFamily xmlns:thm15="http://schemas.microsoft.com/office/thememl/2012/main" name="EPIC 2" id="{8DE47A23-7EE5-4225-B6B0-1AE81BAE1252}" vid="{079061F0-D284-4058-9C47-D0B8DAE60C28}"/>
    </a:ext>
  </a:extLst>
</a:theme>
</file>

<file path=ppt/theme/theme2.xml><?xml version="1.0" encoding="utf-8"?>
<a:theme xmlns:a="http://schemas.openxmlformats.org/drawingml/2006/main" name="EPIC 2 DS">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extLst>
    <a:ext uri="{05A4C25C-085E-4340-85A3-A5531E510DB2}">
      <thm15:themeFamily xmlns:thm15="http://schemas.microsoft.com/office/thememl/2012/main" name="EPIC 2 DS" id="{5BE4BCFB-EE3D-4132-9168-D7E310805657}" vid="{70DBD4D5-3794-4C50-ADC5-C9EBE6E8CC1D}"/>
    </a:ext>
  </a:extLst>
</a:theme>
</file>

<file path=ppt/theme/theme3.xml><?xml version="1.0" encoding="utf-8"?>
<a:theme xmlns:a="http://schemas.openxmlformats.org/drawingml/2006/main" name="EPIC 2 Presentation Format">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extLst>
    <a:ext uri="{05A4C25C-085E-4340-85A3-A5531E510DB2}">
      <thm15:themeFamily xmlns:thm15="http://schemas.microsoft.com/office/thememl/2012/main" name="EPIC 2" id="{8DE47A23-7EE5-4225-B6B0-1AE81BAE1252}" vid="{EE895B59-8787-4BF9-BE50-AC7D20D7ADE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9849</TotalTime>
  <Words>4400</Words>
  <Application>Microsoft Office PowerPoint</Application>
  <PresentationFormat>Widescreen</PresentationFormat>
  <Paragraphs>639</Paragraphs>
  <Slides>61</Slides>
  <Notes>48</Notes>
  <HiddenSlides>1</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61</vt:i4>
      </vt:variant>
    </vt:vector>
  </HeadingPairs>
  <TitlesOfParts>
    <vt:vector size="73" baseType="lpstr">
      <vt:lpstr>Arial</vt:lpstr>
      <vt:lpstr>Calibri</vt:lpstr>
      <vt:lpstr>Corbel</vt:lpstr>
      <vt:lpstr>Lucida Sans Unicode</vt:lpstr>
      <vt:lpstr>Times</vt:lpstr>
      <vt:lpstr>Verdana</vt:lpstr>
      <vt:lpstr>Wingdings</vt:lpstr>
      <vt:lpstr>Wingdings 2</vt:lpstr>
      <vt:lpstr>Wingdings 3</vt:lpstr>
      <vt:lpstr>Concourse</vt:lpstr>
      <vt:lpstr>EPIC 2 DS</vt:lpstr>
      <vt:lpstr>EPIC 2 Presentation Format</vt:lpstr>
      <vt:lpstr>EPIC 2.0:  Life-Saving EMS Management of TBI</vt:lpstr>
      <vt:lpstr>EPIC Provider Course</vt:lpstr>
      <vt:lpstr>What is EPIC? </vt:lpstr>
      <vt:lpstr>What Was The EPIC Study?</vt:lpstr>
      <vt:lpstr>Design:  Before/After System Evaluation</vt:lpstr>
      <vt:lpstr>PowerPoint Presentation</vt:lpstr>
      <vt:lpstr>The Plan: Stop the 3 H-Bombs</vt:lpstr>
      <vt:lpstr>The Plan: Stop the 3 H-Bombs</vt:lpstr>
      <vt:lpstr>The Plan: Stop the 3 H-Bombs (age 10+ years)</vt:lpstr>
      <vt:lpstr>The Plan: Stop the 3 H-Bombs (age &lt;10 years)</vt:lpstr>
      <vt:lpstr>The Plan: Stop the 3 H-Bombs</vt:lpstr>
      <vt:lpstr>The Plan: Stop the 3 H-Bombs</vt:lpstr>
      <vt:lpstr>The Plan: Stop the 3 H-Bombs</vt:lpstr>
      <vt:lpstr>Scope of EPIC</vt:lpstr>
      <vt:lpstr>PowerPoint Presentation</vt:lpstr>
      <vt:lpstr>PowerPoint Presentation</vt:lpstr>
      <vt:lpstr>Results: EPIC Implementation  was associated with:</vt:lpstr>
      <vt:lpstr>Survival to Hospital Discharge in Severe TBI</vt:lpstr>
      <vt:lpstr>Pediatric Survival Outcomes in Severe TBI </vt:lpstr>
      <vt:lpstr>Takeaway #1: If EPIC’s findings hold true…this is a quantum leap in outcomes</vt:lpstr>
      <vt:lpstr>Takeaway #2: Effective interventions are rarely simple or inexpensive</vt:lpstr>
      <vt:lpstr>Takeaway #3: EPIC Care can be done almost anywhere</vt:lpstr>
      <vt:lpstr>Takeaway #4: Don’t confuse “Simple” with “Easy”</vt:lpstr>
      <vt:lpstr> What Is EPIC 2.0? </vt:lpstr>
      <vt:lpstr>Why does this matter to me?</vt:lpstr>
      <vt:lpstr>The Stakes are HIGH!!!</vt:lpstr>
      <vt:lpstr>Primary Brain Injury</vt:lpstr>
      <vt:lpstr>Secondary Brain Injury</vt:lpstr>
      <vt:lpstr>So What Does This Mean to EMS?</vt:lpstr>
      <vt:lpstr>PowerPoint Presentation</vt:lpstr>
      <vt:lpstr>PowerPoint Presentation</vt:lpstr>
      <vt:lpstr>PowerPoint Presentation</vt:lpstr>
      <vt:lpstr>PowerPoint Presentation</vt:lpstr>
      <vt:lpstr>PowerPoint Presentation</vt:lpstr>
      <vt:lpstr>Key Concept: A live body…with a dead brain… is really a dead body</vt:lpstr>
      <vt:lpstr>Oxygen Administration is Critical</vt:lpstr>
      <vt:lpstr>Aggressively PREVENT and Treat</vt:lpstr>
      <vt:lpstr>Oxygen Application is Missed a LOT!!!</vt:lpstr>
      <vt:lpstr>Aggressive BLS…Cautious ALS</vt:lpstr>
      <vt:lpstr>Use Tools For Success</vt:lpstr>
      <vt:lpstr>Prevent Hypoxia During Intubation</vt:lpstr>
      <vt:lpstr>If You Choose to Intubate….</vt:lpstr>
      <vt:lpstr>EPIC4Kids</vt:lpstr>
      <vt:lpstr>Aggressively PREVENT and Treat (age 10+)</vt:lpstr>
      <vt:lpstr>Hypotension in Kids (age&lt;10)</vt:lpstr>
      <vt:lpstr>Hypotension In Kids</vt:lpstr>
      <vt:lpstr>Caution: Sedation and Pain Control</vt:lpstr>
      <vt:lpstr>Caution: Sedation/RSI</vt:lpstr>
      <vt:lpstr>Prevention of Hyper/over-ventilation!!!</vt:lpstr>
      <vt:lpstr>Managing Ventilation: Adults and Kids</vt:lpstr>
      <vt:lpstr>Ventilation is so hard to do right!!!</vt:lpstr>
      <vt:lpstr>Inadvertent Ventilatory Inattentiveness</vt:lpstr>
      <vt:lpstr>What About Cerebral “Herniation”?</vt:lpstr>
      <vt:lpstr>What About “Herniation”?</vt:lpstr>
      <vt:lpstr> FIVE Things To Remember </vt:lpstr>
      <vt:lpstr> FIVE Things To Document  </vt:lpstr>
      <vt:lpstr>Take Home Messages</vt:lpstr>
      <vt:lpstr>Summary</vt:lpstr>
      <vt:lpstr>Resources</vt:lpstr>
      <vt:lpstr>PowerPoint Presentation</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EPIC 2.0:  Life-Saving EMS Management of TBI</dc:title>
  <dc:creator>Barnhart, Bruce J - (bjb1)</dc:creator>
  <cp:lastModifiedBy>Barnhart, Bruce J - (bjb1)</cp:lastModifiedBy>
  <cp:revision>46</cp:revision>
  <dcterms:created xsi:type="dcterms:W3CDTF">2021-06-07T01:49:09Z</dcterms:created>
  <dcterms:modified xsi:type="dcterms:W3CDTF">2021-08-06T22:32:43Z</dcterms:modified>
</cp:coreProperties>
</file>